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sldIdLst>
    <p:sldId id="256" r:id="rId5"/>
    <p:sldId id="282" r:id="rId6"/>
    <p:sldId id="297" r:id="rId7"/>
    <p:sldId id="283" r:id="rId8"/>
    <p:sldId id="285" r:id="rId9"/>
    <p:sldId id="284" r:id="rId10"/>
    <p:sldId id="286" r:id="rId11"/>
    <p:sldId id="287" r:id="rId12"/>
    <p:sldId id="292" r:id="rId13"/>
    <p:sldId id="293" r:id="rId14"/>
    <p:sldId id="296" r:id="rId15"/>
    <p:sldId id="294" r:id="rId16"/>
    <p:sldId id="295" r:id="rId17"/>
    <p:sldId id="281" r:id="rId18"/>
  </p:sldIdLst>
  <p:sldSz cx="9144000" cy="6858000" type="screen4x3"/>
  <p:notesSz cx="9144000" cy="68580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C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64540" y="1486915"/>
            <a:ext cx="4061460" cy="35915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5218175"/>
            <a:ext cx="8997695" cy="1639823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64540" y="385064"/>
            <a:ext cx="742886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782336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64540" y="3066340"/>
            <a:ext cx="3989070" cy="17875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8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ginacody/computer-science-software-eng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sas-front-desk@encs.concordia.ca" TargetMode="External"/><Relationship Id="rId2" Type="http://schemas.openxmlformats.org/officeDocument/2006/relationships/hyperlink" Target="https://www.concordia.ca/ginacody/students/academic-services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hyperlink" Target="https://www.concordia.ca/ginacody/students/academic-services/undergraduate/requests.html" TargetMode="Externa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students/exchanges/csep.html" TargetMode="External"/><Relationship Id="rId13" Type="http://schemas.openxmlformats.org/officeDocument/2006/relationships/hyperlink" Target="https://www.concordia.ca/students/services/safety-security.html" TargetMode="External"/><Relationship Id="rId3" Type="http://schemas.openxmlformats.org/officeDocument/2006/relationships/hyperlink" Target="https://www.concordia.ca/students/birks.html" TargetMode="External"/><Relationship Id="rId7" Type="http://schemas.openxmlformats.org/officeDocument/2006/relationships/hyperlink" Target="https://www.concordia.ca/academics/co-op.html" TargetMode="External"/><Relationship Id="rId12" Type="http://schemas.openxmlformats.org/officeDocument/2006/relationships/hyperlink" Target="https://www.concordia.ca/students/services/sports-fitness-recreation.html" TargetMode="External"/><Relationship Id="rId2" Type="http://schemas.openxmlformats.org/officeDocument/2006/relationships/hyperlink" Target="https://www.concordia.ca/student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cordia.ca/students/services/library.html" TargetMode="External"/><Relationship Id="rId11" Type="http://schemas.openxmlformats.org/officeDocument/2006/relationships/hyperlink" Target="https://www.concordia.ca/students/services.html" TargetMode="External"/><Relationship Id="rId5" Type="http://schemas.openxmlformats.org/officeDocument/2006/relationships/hyperlink" Target="https://www.concordia.ca/students/services/academic.html" TargetMode="External"/><Relationship Id="rId10" Type="http://schemas.openxmlformats.org/officeDocument/2006/relationships/hyperlink" Target="https://www.concordia.ca/students/services/fees-funding.html" TargetMode="External"/><Relationship Id="rId4" Type="http://schemas.openxmlformats.org/officeDocument/2006/relationships/hyperlink" Target="https://www.concordia.ca/ginacody/students/academic-services.html" TargetMode="External"/><Relationship Id="rId9" Type="http://schemas.openxmlformats.org/officeDocument/2006/relationships/hyperlink" Target="https://ecaconcordia.ca/" TargetMode="External"/><Relationship Id="rId14" Type="http://schemas.openxmlformats.org/officeDocument/2006/relationships/hyperlink" Target="https://www.concordia.ca/students/services/housing-food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www.concordia.ca/ginacody/students/associations.html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oncordia.ca/ginacody/computer-science-software-eng.html" TargetMode="External"/><Relationship Id="rId2" Type="http://schemas.openxmlformats.org/officeDocument/2006/relationships/hyperlink" Target="https://www.concordia.ca/academics/undergraduate/calendar.html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joey.paquet@concordia.ca" TargetMode="External"/><Relationship Id="rId2" Type="http://schemas.openxmlformats.org/officeDocument/2006/relationships/hyperlink" Target="https://www.concordia.ca/ginacody/computer-science-software-eng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mailto:peter.rigby@concordia.ca" TargetMode="External"/><Relationship Id="rId4" Type="http://schemas.openxmlformats.org/officeDocument/2006/relationships/hyperlink" Target="mailto:ugpd-compsci@concordia.ca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an01.safelinks.protection.outlook.com/?url=https%3A%2F%2Fconcordia-ca.zoom.us%2Fj%2F82586078275&amp;data=05%7C01%7Cvahid.jabarouti%40concordia.ca%7Cb8d8a9a07818413b4a9308dbe254de43%7C5569f185d22f4e139850ce5b1abcd2e8%7C0%7C0%7C638352626348986686%7CUnknown%7CTWFpbGZsb3d8eyJWIjoiMC4wLjAwMDAiLCJQIjoiV2luMzIiLCJBTiI6Ik1haWwiLCJXVCI6Mn0%3D%7C3000%7C%7C%7C&amp;sdata=%2FzmS7gLupxtmP%2FpKu1pqSwWkiaz4D%2B5NOpg7%2FKawEGk%3D&amp;reserved=0" TargetMode="External"/><Relationship Id="rId2" Type="http://schemas.openxmlformats.org/officeDocument/2006/relationships/hyperlink" Target="mailto:cse-ugrad@concordia.ca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hyperlink" Target="https://app.acuityscheduling.com/schedule/c263e6e7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5-minor-in-computer-science.html" TargetMode="External"/><Relationship Id="rId3" Type="http://schemas.openxmlformats.org/officeDocument/2006/relationships/hyperlink" Target="https://www.concordia.ca/academics/undergraduate/computer-science.html" TargetMode="External"/><Relationship Id="rId7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2" TargetMode="External"/><Relationship Id="rId2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9-degree-requirements-for-the-beng-in-software-engineering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oncordia.ca/academics/undergraduate/calendar/current/section-71-gina-cody-school-of-engineering-and-computer-science/section-71-80-computation-arts-and-computer-science/bcompsc-joint-major-in-computation-arts-and-computer-science.html" TargetMode="External"/><Relationship Id="rId11" Type="http://schemas.openxmlformats.org/officeDocument/2006/relationships/hyperlink" Target="https://www.concordia.ca/academics/undergraduate/calendar/current/section-71-gina-cody-school-of-engineering-and-computer-science/section-71-20-beng/section-71-20-2-alternative-entry-programs.html" TargetMode="External"/><Relationship Id="rId5" Type="http://schemas.openxmlformats.org/officeDocument/2006/relationships/hyperlink" Target="https://www.concordia.ca/academics/undergraduate/calendar/current/section-71-gina-cody-school-of-engineering-and-computer-science/section-71-85-data-science/bcompsc-joint-major-in-data-science.html" TargetMode="External"/><Relationship Id="rId10" Type="http://schemas.openxmlformats.org/officeDocument/2006/relationships/hyperlink" Target="https://www.concordia.ca/academics/undergraduate/calendar/current/section-71-gina-cody-school-of-engineering-and-computer-science/section-71-75-computer-science-in-health-and-life-sciences/section-71-75-1-curriculum-for-the-degree-of-bcompsc-in-health-and-life-sciences.html#71.75.3" TargetMode="External"/><Relationship Id="rId4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2-degree-requirements-bcompsc-.html" TargetMode="External"/><Relationship Id="rId9" Type="http://schemas.openxmlformats.org/officeDocument/2006/relationships/hyperlink" Target="https://www.concordia.ca/academics/undergraduate/calendar/current/section-71-gina-cody-school-of-engineering-and-computer-science/section-71-70-department-of-computer-science-and-software-engineering/section-71-70-3-extended-credit-program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concordia.ca/ginacody/computer-science-software-eng/programs/course-sequences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concordia.ca/students/registration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hyperlink" Target="https://www.concordia.ca/academics/undergraduate/calendar/current/quick-links/gina-cody-school-of-engineering-and-computer-science-courses.html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concordia.ca/events/academic-dates.html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jayakumar@cse.concordia.ca" TargetMode="External"/><Relationship Id="rId2" Type="http://schemas.openxmlformats.org/officeDocument/2006/relationships/hyperlink" Target="https://www.concordia.ca/academics/co-op.html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hyperlink" Target="mailto:info.coop@concordia.ca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633983"/>
            <a:ext cx="5754623" cy="6224015"/>
          </a:xfrm>
          <a:prstGeom prst="rect">
            <a:avLst/>
          </a:prstGeom>
        </p:spPr>
      </p:pic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052994" y="2678315"/>
            <a:ext cx="453263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64490" marR="5080" indent="-352425">
              <a:lnSpc>
                <a:spcPct val="100000"/>
              </a:lnSpc>
              <a:spcBef>
                <a:spcPts val="95"/>
              </a:spcBef>
            </a:pPr>
            <a:r>
              <a:rPr sz="2800" dirty="0"/>
              <a:t>Academic</a:t>
            </a:r>
            <a:r>
              <a:rPr sz="2800" spc="-95" dirty="0"/>
              <a:t> </a:t>
            </a:r>
            <a:r>
              <a:rPr sz="2800" dirty="0"/>
              <a:t>Advising</a:t>
            </a:r>
            <a:r>
              <a:rPr sz="2800" spc="-100" dirty="0"/>
              <a:t> </a:t>
            </a:r>
            <a:r>
              <a:rPr sz="2800" dirty="0"/>
              <a:t>Session</a:t>
            </a:r>
            <a:r>
              <a:rPr sz="2800" spc="-110" dirty="0"/>
              <a:t> </a:t>
            </a:r>
            <a:r>
              <a:rPr sz="2800" spc="-25" dirty="0"/>
              <a:t>For </a:t>
            </a:r>
            <a:r>
              <a:rPr sz="2800" dirty="0"/>
              <a:t>Newly</a:t>
            </a:r>
            <a:r>
              <a:rPr sz="2800" spc="-80" dirty="0"/>
              <a:t> </a:t>
            </a:r>
            <a:r>
              <a:rPr sz="2800" dirty="0"/>
              <a:t>Admitted</a:t>
            </a:r>
            <a:r>
              <a:rPr sz="2800" spc="-85" dirty="0"/>
              <a:t> </a:t>
            </a:r>
            <a:r>
              <a:rPr sz="2800" spc="-10" dirty="0"/>
              <a:t>Students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2778418" y="4256012"/>
            <a:ext cx="3084830" cy="11040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Computer</a:t>
            </a:r>
            <a:r>
              <a:rPr lang="en-US" sz="1800" spc="-4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Science</a:t>
            </a:r>
            <a:r>
              <a:rPr lang="en-US" sz="1800" spc="-3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&amp;</a:t>
            </a:r>
            <a:r>
              <a:rPr lang="en-US" sz="1800" spc="-7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Software</a:t>
            </a:r>
            <a:r>
              <a:rPr lang="en-US" sz="1800" spc="-25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 </a:t>
            </a:r>
            <a:r>
              <a:rPr lang="en-US" sz="1800" spc="-10" dirty="0">
                <a:uFill>
                  <a:solidFill>
                    <a:srgbClr val="000000"/>
                  </a:solidFill>
                </a:uFill>
                <a:latin typeface="Calibri"/>
                <a:cs typeface="Calibri"/>
                <a:hlinkClick r:id="rId3"/>
              </a:rPr>
              <a:t>Engineering</a:t>
            </a:r>
            <a:r>
              <a:rPr lang="en-US" sz="1800" spc="-10" dirty="0">
                <a:latin typeface="Calibri"/>
                <a:cs typeface="Calibri"/>
              </a:rPr>
              <a:t> </a:t>
            </a:r>
            <a:r>
              <a:rPr lang="en-US" sz="1800" dirty="0">
                <a:latin typeface="Calibri"/>
                <a:cs typeface="Calibri"/>
              </a:rPr>
              <a:t>(CSSE):</a:t>
            </a:r>
          </a:p>
          <a:p>
            <a:pPr marL="12065" marR="5080" algn="ctr">
              <a:lnSpc>
                <a:spcPct val="120000"/>
              </a:lnSpc>
              <a:spcBef>
                <a:spcPts val="100"/>
              </a:spcBef>
            </a:pPr>
            <a:endParaRPr sz="2400"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AC33E-8344-4161-B331-A2ECB249E6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228600"/>
            <a:ext cx="7428865" cy="615553"/>
          </a:xfrm>
        </p:spPr>
        <p:txBody>
          <a:bodyPr/>
          <a:lstStyle/>
          <a:p>
            <a:r>
              <a:rPr lang="en-US" dirty="0"/>
              <a:t>Useful Resources: </a:t>
            </a:r>
            <a:r>
              <a:rPr lang="en-US" sz="4000" dirty="0">
                <a:solidFill>
                  <a:srgbClr val="FF0000"/>
                </a:solidFill>
              </a:rPr>
              <a:t>SAS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512EE1-8548-40C3-8D9F-B83333486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52400" y="1143000"/>
            <a:ext cx="8915400" cy="2215991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Student Academic Services Office (SAS)</a:t>
            </a:r>
            <a:r>
              <a:rPr lang="en-US" dirty="0"/>
              <a:t> </a:t>
            </a:r>
          </a:p>
          <a:p>
            <a:pPr rtl="0" fontAlgn="base">
              <a:lnSpc>
                <a:spcPct val="150000"/>
              </a:lnSpc>
            </a:pPr>
            <a:endParaRPr lang="en-US" dirty="0"/>
          </a:p>
          <a:p>
            <a:pPr rtl="0" fontAlgn="base">
              <a:lnSpc>
                <a:spcPct val="150000"/>
              </a:lnSpc>
            </a:pPr>
            <a:r>
              <a:rPr lang="en-US" sz="1600" dirty="0">
                <a:solidFill>
                  <a:srgbClr val="FF0000"/>
                </a:solidFill>
              </a:rPr>
              <a:t>General inquiries</a:t>
            </a:r>
            <a:r>
              <a:rPr lang="en-US" sz="1600" dirty="0"/>
              <a:t>: </a:t>
            </a:r>
            <a:r>
              <a:rPr lang="en-US" sz="1600" u="sng" dirty="0">
                <a:hlinkClick r:id="rId3"/>
              </a:rPr>
              <a:t>sas-front-desk@encs.concordia.ca</a:t>
            </a:r>
            <a:endParaRPr lang="en-US" sz="1600" u="sng" dirty="0"/>
          </a:p>
          <a:p>
            <a:pPr rtl="0" fontAlgn="base">
              <a:lnSpc>
                <a:spcPct val="150000"/>
              </a:lnSpc>
            </a:pPr>
            <a:r>
              <a:rPr lang="en-US" sz="1600" u="sng" dirty="0">
                <a:solidFill>
                  <a:srgbClr val="FF0000"/>
                </a:solidFill>
              </a:rPr>
              <a:t>Student requests and forms:</a:t>
            </a:r>
            <a:r>
              <a:rPr lang="en-US" sz="1600" u="sng" dirty="0"/>
              <a:t> </a:t>
            </a:r>
            <a:r>
              <a:rPr lang="en-US" sz="1600" u="sng" dirty="0">
                <a:hlinkClick r:id="rId4"/>
              </a:rPr>
              <a:t>https://www.concordia.ca/ginacody/students/academic-services/undergraduate/requests.html</a:t>
            </a:r>
            <a:r>
              <a:rPr lang="en-US" sz="1600" u="sng" dirty="0"/>
              <a:t>  </a:t>
            </a:r>
            <a:endParaRPr lang="en-US" sz="160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B435D02-031B-4183-B0B6-D4C7400F76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657600" y="2713254"/>
            <a:ext cx="3633787" cy="37596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3967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F6DEDC-9BC0-410D-A18A-0BD7CAA8B2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152400"/>
            <a:ext cx="7428865" cy="1107996"/>
          </a:xfrm>
        </p:spPr>
        <p:txBody>
          <a:bodyPr/>
          <a:lstStyle/>
          <a:p>
            <a:r>
              <a:rPr lang="en-CA" dirty="0"/>
              <a:t>Student services:</a:t>
            </a:r>
            <a:br>
              <a:rPr lang="en-CA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6AC484-C699-4D2C-A257-0779B7B01F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30972" y="385064"/>
            <a:ext cx="6096000" cy="6924973"/>
          </a:xfrm>
        </p:spPr>
        <p:txBody>
          <a:bodyPr/>
          <a:lstStyle/>
          <a:p>
            <a:endParaRPr lang="en-CA" b="1" dirty="0"/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2"/>
              </a:rPr>
              <a:t>Student Hub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3"/>
              </a:rPr>
              <a:t>Birks Student Centre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4"/>
              </a:rPr>
              <a:t>Student Academic Services – Gina Cody School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5"/>
              </a:rPr>
              <a:t>Academics &amp; </a:t>
            </a:r>
            <a:r>
              <a:rPr lang="en-US" sz="2400" u="sng" dirty="0">
                <a:latin typeface="Bell MT" panose="02020503060305020303" pitchFamily="18" charset="0"/>
                <a:hlinkClick r:id="rId6"/>
              </a:rPr>
              <a:t>Library resources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7"/>
              </a:rPr>
              <a:t>Co-op &amp; </a:t>
            </a:r>
            <a:r>
              <a:rPr lang="en-US" sz="2400" u="sng" dirty="0">
                <a:latin typeface="Bell MT" panose="02020503060305020303" pitchFamily="18" charset="0"/>
                <a:hlinkClick r:id="rId8"/>
              </a:rPr>
              <a:t>Student Exchange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9"/>
              </a:rPr>
              <a:t>Student Associations &amp; Clubs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10"/>
              </a:rPr>
              <a:t>Financial services &amp; funding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11"/>
              </a:rPr>
              <a:t>IT support &amp; software</a:t>
            </a:r>
          </a:p>
          <a:p>
            <a:pPr>
              <a:lnSpc>
                <a:spcPct val="150000"/>
              </a:lnSpc>
            </a:pPr>
            <a:r>
              <a:rPr lang="en-US" sz="2400" u="sng" dirty="0">
                <a:latin typeface="Bell MT" panose="02020503060305020303" pitchFamily="18" charset="0"/>
                <a:hlinkClick r:id="rId12"/>
              </a:rPr>
              <a:t>Sports, fitness &amp; recreation</a:t>
            </a:r>
          </a:p>
          <a:p>
            <a:pPr>
              <a:lnSpc>
                <a:spcPct val="150000"/>
              </a:lnSpc>
            </a:pPr>
            <a:r>
              <a:rPr lang="en-CA" sz="2400" u="sng" dirty="0">
                <a:latin typeface="Bell MT" panose="02020503060305020303" pitchFamily="18" charset="0"/>
                <a:hlinkClick r:id="rId13"/>
              </a:rPr>
              <a:t>Safety &amp; security</a:t>
            </a:r>
          </a:p>
          <a:p>
            <a:pPr>
              <a:lnSpc>
                <a:spcPct val="150000"/>
              </a:lnSpc>
            </a:pPr>
            <a:r>
              <a:rPr lang="en-CA" sz="2400" u="sng" dirty="0">
                <a:latin typeface="Bell MT" panose="02020503060305020303" pitchFamily="18" charset="0"/>
                <a:hlinkClick r:id="rId14"/>
              </a:rPr>
              <a:t>Housing &amp; food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517729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4EFB21-4830-48FC-910F-28A3BD921D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152400"/>
            <a:ext cx="7428865" cy="938719"/>
          </a:xfrm>
        </p:spPr>
        <p:txBody>
          <a:bodyPr/>
          <a:lstStyle/>
          <a:p>
            <a:r>
              <a:rPr lang="en-US" sz="25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Student Clubs and Associations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0B754F-4540-49D0-8327-4DE5F1A297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71600"/>
            <a:ext cx="6858000" cy="4114800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Student Associations</a:t>
            </a:r>
            <a:r>
              <a:rPr lang="en-US" dirty="0"/>
              <a:t> 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5267217-DA3E-4BC1-A2F3-E9C217203A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43200" y="1457254"/>
            <a:ext cx="5009207" cy="5400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5818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6747EA-5660-46D0-B8BB-D0E0A05F8B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7428865" cy="574040"/>
          </a:xfrm>
        </p:spPr>
        <p:txBody>
          <a:bodyPr/>
          <a:lstStyle/>
          <a:p>
            <a:r>
              <a:rPr lang="en-US" dirty="0"/>
              <a:t>Useful Resources: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93E775-DA3F-48C7-962C-6ABA94F834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447800"/>
            <a:ext cx="7543800" cy="3739485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sz="2500" u="sng" dirty="0">
                <a:hlinkClick r:id="rId2"/>
              </a:rPr>
              <a:t>Undergraduate Calendar</a:t>
            </a:r>
            <a:r>
              <a:rPr lang="en-US" sz="2500" dirty="0"/>
              <a:t>  </a:t>
            </a:r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 fontAlgn="base">
              <a:lnSpc>
                <a:spcPct val="150000"/>
              </a:lnSpc>
            </a:pPr>
            <a:endParaRPr lang="en-US" sz="2500" dirty="0"/>
          </a:p>
          <a:p>
            <a:pPr rtl="0">
              <a:spcBef>
                <a:spcPts val="25"/>
              </a:spcBef>
            </a:pPr>
            <a:r>
              <a:rPr lang="en-US" sz="2500" u="sng" dirty="0">
                <a:hlinkClick r:id="rId3"/>
              </a:rPr>
              <a:t>Department of Computer Science and Software Engineering (CSSE)</a:t>
            </a:r>
            <a:r>
              <a:rPr lang="en-US" sz="2500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84212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364991" y="2779775"/>
            <a:ext cx="5779007" cy="4078223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399D7-EB16-40FD-9ED9-9459CB845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0" y="385064"/>
            <a:ext cx="8303260" cy="1661993"/>
          </a:xfrm>
        </p:spPr>
        <p:txBody>
          <a:bodyPr/>
          <a:lstStyle/>
          <a:p>
            <a:pPr algn="ctr"/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Computer</a:t>
            </a:r>
            <a:r>
              <a:rPr lang="en-US" spc="-4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Science</a:t>
            </a:r>
            <a:r>
              <a:rPr lang="en-US" spc="-3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&amp;</a:t>
            </a:r>
            <a:r>
              <a:rPr lang="en-US" spc="-70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dirty="0">
                <a:uFill>
                  <a:solidFill>
                    <a:srgbClr val="000000"/>
                  </a:solidFill>
                </a:uFill>
                <a:hlinkClick r:id="rId2"/>
              </a:rPr>
              <a:t>Software</a:t>
            </a:r>
            <a:r>
              <a:rPr lang="en-US" spc="-25" dirty="0">
                <a:uFill>
                  <a:solidFill>
                    <a:srgbClr val="000000"/>
                  </a:solidFill>
                </a:uFill>
                <a:hlinkClick r:id="rId2"/>
              </a:rPr>
              <a:t> </a:t>
            </a:r>
            <a:r>
              <a:rPr lang="en-US" spc="-10" dirty="0">
                <a:uFill>
                  <a:solidFill>
                    <a:srgbClr val="000000"/>
                  </a:solidFill>
                </a:uFill>
                <a:hlinkClick r:id="rId2"/>
              </a:rPr>
              <a:t>Engineering</a:t>
            </a:r>
            <a:r>
              <a:rPr lang="en-US" spc="-10" dirty="0"/>
              <a:t> </a:t>
            </a:r>
            <a:r>
              <a:rPr lang="en-US" dirty="0">
                <a:solidFill>
                  <a:srgbClr val="007CA8"/>
                </a:solidFill>
              </a:rPr>
              <a:t>(CSSE):</a:t>
            </a: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047B0E-2AF7-4F21-8AA7-D85A2CFBCD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28800"/>
            <a:ext cx="8839200" cy="3785652"/>
          </a:xfrm>
        </p:spPr>
        <p:txBody>
          <a:bodyPr/>
          <a:lstStyle/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dirty="0">
                <a:latin typeface="Book Antiqua" panose="02040602050305030304" pitchFamily="18" charset="0"/>
              </a:rPr>
              <a:t>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Chair of the Department: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Dr. Paquet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joey.paquet@concordia.ca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directors: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Bachelor of Computer Science: Dr. Wang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ugpd-compsci@concordia.ca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lnSpc>
                <a:spcPct val="150000"/>
              </a:lnSpc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Software Engineering: Dr. Rigby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hlinkClick r:id="rId5"/>
              </a:rPr>
              <a:t>peter.rigby@concordia.ca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>
              <a:lnSpc>
                <a:spcPct val="150000"/>
              </a:lnSpc>
            </a:pPr>
            <a:endParaRPr lang="en-US" sz="2000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Program assistants: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Natallia Lapko and Carly Carruthers</a:t>
            </a: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  <a:p>
            <a:pPr marL="285750" indent="-285750">
              <a:buFont typeface="Courier New" panose="02070309020205020404" pitchFamily="49" charset="0"/>
              <a:buChar char="o"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06465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06F824-D60E-45B2-8590-AAC9EDEE0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0" y="385064"/>
            <a:ext cx="7428865" cy="1107996"/>
          </a:xfrm>
        </p:spPr>
        <p:txBody>
          <a:bodyPr/>
          <a:lstStyle/>
          <a:p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How to contact us:</a:t>
            </a:r>
            <a:br>
              <a:rPr lang="en-US" dirty="0">
                <a:solidFill>
                  <a:schemeClr val="accent2">
                    <a:lumMod val="75000"/>
                  </a:schemeClr>
                </a:solidFill>
              </a:rPr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D7CDF-32F2-4FE5-B2EF-8B21118896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54237" y="1295400"/>
            <a:ext cx="8455660" cy="422761"/>
          </a:xfrm>
        </p:spPr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*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Program assistants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         </a:t>
            </a:r>
            <a:r>
              <a:rPr lang="en-CA" u="sng" spc="-10" dirty="0">
                <a:solidFill>
                  <a:srgbClr val="0070C0"/>
                </a:solidFill>
                <a:uFill>
                  <a:solidFill>
                    <a:srgbClr val="0070C0"/>
                  </a:solidFill>
                </a:uFill>
                <a:hlinkClick r:id="rId2"/>
              </a:rPr>
              <a:t>cse-ugrad@concordia.ca</a:t>
            </a:r>
            <a:endParaRPr lang="en-CA" u="sng" spc="-10" dirty="0">
              <a:solidFill>
                <a:srgbClr val="0070C0"/>
              </a:solidFill>
              <a:uFill>
                <a:solidFill>
                  <a:srgbClr val="0070C0"/>
                </a:solidFill>
              </a:uFill>
            </a:endParaRPr>
          </a:p>
          <a:p>
            <a:endParaRPr lang="en-US" dirty="0"/>
          </a:p>
          <a:p>
            <a:endParaRPr lang="en-CA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D7DB31A-802A-40CD-AEEB-FC485039E758}"/>
              </a:ext>
            </a:extLst>
          </p:cNvPr>
          <p:cNvSpPr/>
          <p:nvPr/>
        </p:nvSpPr>
        <p:spPr>
          <a:xfrm>
            <a:off x="754237" y="1856476"/>
            <a:ext cx="8569090" cy="11849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CA" sz="1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Mondays: on-line advising 10am – 12pm </a:t>
            </a:r>
            <a:r>
              <a:rPr lang="en-US" sz="1400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sz="1400" i="1" dirty="0">
                <a:solidFill>
                  <a:srgbClr val="0072A8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3" tooltip="https://concordia-ca.zoom.us/j/82586078275"/>
              </a:rPr>
              <a:t>https://concordia-ca.zoom.us/j/82586078275</a:t>
            </a:r>
            <a:r>
              <a:rPr lang="en-US" sz="1400" i="1" dirty="0"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Meeting ID: 825 8607 8275</a:t>
            </a:r>
            <a:endParaRPr lang="en-CA" sz="1400" dirty="0">
              <a:effectLst/>
              <a:latin typeface="+mn-lt"/>
              <a:ea typeface="Calibri" panose="020F0502020204030204" pitchFamily="34" charset="0"/>
            </a:endParaRPr>
          </a:p>
          <a:p>
            <a:pPr>
              <a:spcAft>
                <a:spcPts val="600"/>
              </a:spcAft>
            </a:pP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Tuesdays: in-person advising - </a:t>
            </a:r>
            <a:r>
              <a:rPr lang="en-US" sz="1400" i="1" dirty="0">
                <a:latin typeface="+mn-lt"/>
              </a:rPr>
              <a:t>ER Building 10</a:t>
            </a:r>
            <a:r>
              <a:rPr lang="en-US" sz="1400" i="1" baseline="30000" dirty="0">
                <a:latin typeface="+mn-lt"/>
              </a:rPr>
              <a:t>th</a:t>
            </a:r>
            <a:r>
              <a:rPr lang="en-US" sz="1400" i="1" dirty="0">
                <a:latin typeface="+mn-lt"/>
              </a:rPr>
              <a:t> floor</a:t>
            </a:r>
            <a:r>
              <a:rPr lang="en-CA" sz="1400" i="1" dirty="0">
                <a:latin typeface="+mn-lt"/>
                <a:ea typeface="Calibri" panose="020F0502020204030204" pitchFamily="34" charset="0"/>
              </a:rPr>
              <a:t> - </a:t>
            </a: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2pm – 4pm </a:t>
            </a:r>
          </a:p>
          <a:p>
            <a:pPr>
              <a:spcAft>
                <a:spcPts val="600"/>
              </a:spcAft>
            </a:pP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Wednesdays: in-person advising -  </a:t>
            </a:r>
            <a:r>
              <a:rPr lang="en-US" sz="1400" i="1" dirty="0">
                <a:latin typeface="+mn-lt"/>
              </a:rPr>
              <a:t>ER Building 10</a:t>
            </a:r>
            <a:r>
              <a:rPr lang="en-US" sz="1400" i="1" baseline="30000" dirty="0">
                <a:latin typeface="+mn-lt"/>
              </a:rPr>
              <a:t>th</a:t>
            </a:r>
            <a:r>
              <a:rPr lang="en-US" sz="1400" i="1" dirty="0">
                <a:latin typeface="+mn-lt"/>
              </a:rPr>
              <a:t> floor</a:t>
            </a:r>
            <a:r>
              <a:rPr lang="en-CA" sz="1400" i="1" dirty="0">
                <a:latin typeface="+mn-lt"/>
                <a:ea typeface="Calibri" panose="020F0502020204030204" pitchFamily="34" charset="0"/>
              </a:rPr>
              <a:t> - </a:t>
            </a: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2pm – 4pm</a:t>
            </a:r>
            <a:endParaRPr lang="en-CA" sz="1400" dirty="0">
              <a:effectLst/>
              <a:latin typeface="+mn-lt"/>
              <a:ea typeface="Calibri" panose="020F0502020204030204" pitchFamily="34" charset="0"/>
            </a:endParaRPr>
          </a:p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Thursdays: online advising 2pm – 4pm </a:t>
            </a:r>
            <a:r>
              <a:rPr lang="en-US" sz="1400" i="1" dirty="0">
                <a:solidFill>
                  <a:srgbClr val="0072A8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  <a:hlinkClick r:id="rId3" tooltip="https://concordia-ca.zoom.us/j/82586078275"/>
              </a:rPr>
              <a:t>https://concordia-ca.zoom.us/j/82586078275</a:t>
            </a:r>
            <a:r>
              <a:rPr lang="en-US" sz="1400" i="1" dirty="0">
                <a:solidFill>
                  <a:srgbClr val="212529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Meeting ID: 825 8607 8275</a:t>
            </a:r>
            <a:endParaRPr lang="en-CA" sz="1400" dirty="0">
              <a:effectLst/>
              <a:latin typeface="+mn-lt"/>
              <a:ea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2E024CF-50DA-4635-90DE-7C0609EF9C9A}"/>
              </a:ext>
            </a:extLst>
          </p:cNvPr>
          <p:cNvSpPr/>
          <p:nvPr/>
        </p:nvSpPr>
        <p:spPr>
          <a:xfrm>
            <a:off x="489677" y="3581400"/>
            <a:ext cx="898477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anose="02040602050305030304" pitchFamily="18" charset="0"/>
              </a:rPr>
              <a:t>Faculty members</a:t>
            </a:r>
            <a:r>
              <a:rPr lang="en-US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en-US" sz="1600" dirty="0"/>
              <a:t>book an appointment </a:t>
            </a:r>
            <a:r>
              <a:rPr lang="en-US" sz="1200" dirty="0">
                <a:hlinkClick r:id="rId4"/>
              </a:rPr>
              <a:t>https://app.acuityscheduling.com/schedule/c263e6e7</a:t>
            </a:r>
            <a:r>
              <a:rPr lang="en-US" sz="1200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2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sz="16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32548BE-5E1B-4B07-81FB-4752730868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362566" y="4350626"/>
            <a:ext cx="5378726" cy="2273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9581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B090EB-26CB-422D-8E40-3D54680155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4540" y="385064"/>
            <a:ext cx="7428865" cy="1661993"/>
          </a:xfrm>
        </p:spPr>
        <p:txBody>
          <a:bodyPr/>
          <a:lstStyle/>
          <a:p>
            <a:pPr rtl="0"/>
            <a:r>
              <a:rPr lang="en-US" dirty="0"/>
              <a:t>Program Requirements: </a:t>
            </a:r>
            <a:br>
              <a:rPr lang="en-US" dirty="0"/>
            </a:b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63E649C-49F7-4EDD-A3F0-3011AB487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794458"/>
            <a:ext cx="8229600" cy="5678478"/>
          </a:xfrm>
        </p:spPr>
        <p:txBody>
          <a:bodyPr/>
          <a:lstStyle/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Bachelor of Engineering, Software Engineering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endParaRPr lang="en-US" u="sng" dirty="0">
              <a:hlinkClick r:id="rId3"/>
            </a:endParaRP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4"/>
              </a:rPr>
              <a:t>Bachelor of Computer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5"/>
              </a:rPr>
              <a:t>Bachelor of Computer Science Joint Major in Data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6"/>
              </a:rPr>
              <a:t>Bachelor of Computer Science Joint Major in Computation Arts and Computer Science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7"/>
              </a:rPr>
              <a:t>Bachelor of Computer Science in Health and Life Sciences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8"/>
              </a:rPr>
              <a:t>Minor in Computer Science</a:t>
            </a:r>
            <a:r>
              <a:rPr lang="en-US" dirty="0"/>
              <a:t>  </a:t>
            </a:r>
          </a:p>
          <a:p>
            <a:pPr algn="just" rtl="0" fontAlgn="base">
              <a:lnSpc>
                <a:spcPct val="150000"/>
              </a:lnSpc>
            </a:pPr>
            <a:endParaRPr lang="en-US" dirty="0"/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9"/>
              </a:rPr>
              <a:t>Extended Credit Program (BCompSc, including Joint Majors)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10"/>
              </a:rPr>
              <a:t>Extended Credit Program (BCompSc Health and Life Sciences)</a:t>
            </a:r>
            <a:r>
              <a:rPr lang="en-US" dirty="0"/>
              <a:t> </a:t>
            </a:r>
          </a:p>
          <a:p>
            <a:pPr algn="just" rtl="0" fontAlgn="base">
              <a:lnSpc>
                <a:spcPct val="150000"/>
              </a:lnSpc>
            </a:pPr>
            <a:r>
              <a:rPr lang="en-US" u="sng" dirty="0">
                <a:hlinkClick r:id="rId11"/>
              </a:rPr>
              <a:t>Extended Credit Program (SOEN)</a:t>
            </a:r>
            <a:r>
              <a:rPr lang="en-US" dirty="0">
                <a:hlinkClick r:id="rId11"/>
              </a:rPr>
              <a:t> </a:t>
            </a:r>
            <a:endParaRPr lang="en-US" dirty="0"/>
          </a:p>
          <a:p>
            <a:pPr algn="just" rtl="0" fontAlgn="base">
              <a:lnSpc>
                <a:spcPct val="150000"/>
              </a:lnSpc>
            </a:pPr>
            <a:endParaRPr lang="en-US" dirty="0"/>
          </a:p>
          <a:p>
            <a:pPr rtl="0" fontAlgn="base">
              <a:lnSpc>
                <a:spcPct val="150000"/>
              </a:lnSpc>
            </a:pPr>
            <a:endParaRPr lang="en-US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471880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705594-DFD6-40CC-A3B8-6FE64221A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7428865" cy="938719"/>
          </a:xfrm>
        </p:spPr>
        <p:txBody>
          <a:bodyPr/>
          <a:lstStyle/>
          <a:p>
            <a:r>
              <a:rPr lang="en-US" sz="25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can I know what courses to take?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AB5566-3A9F-4B7F-AC37-1E8126F2BC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6045" y="1447800"/>
            <a:ext cx="3989070" cy="961802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dirty="0">
                <a:hlinkClick r:id="rId2"/>
              </a:rPr>
              <a:t>Course sequences</a:t>
            </a:r>
            <a:endParaRPr lang="en-US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CA" sz="1750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78A2A61-CABD-4F3D-8DBD-54142F5F08E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5001" y="2123076"/>
            <a:ext cx="5334000" cy="17933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B47E50B-0930-4F84-93B0-F50CFEB1FA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06584" y="4343400"/>
            <a:ext cx="5130832" cy="188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9695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866E27-2279-4952-8F2A-592E8935EB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" y="0"/>
            <a:ext cx="7428865" cy="1508105"/>
          </a:xfrm>
        </p:spPr>
        <p:txBody>
          <a:bodyPr/>
          <a:lstStyle/>
          <a:p>
            <a:pPr rtl="0"/>
            <a:r>
              <a:rPr lang="en-US" sz="26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How to register for a course? </a:t>
            </a:r>
            <a:br>
              <a:rPr lang="en-US" dirty="0"/>
            </a:br>
            <a:endParaRPr lang="en-CA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4EF6FC-88E7-4F3C-A2BD-57B6AB2A07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4540" y="1676400"/>
            <a:ext cx="7312660" cy="4720336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CA" dirty="0">
                <a:hlinkClick r:id="rId2"/>
              </a:rPr>
              <a:t>Course</a:t>
            </a:r>
            <a:r>
              <a:rPr lang="en-CA" spc="-45" dirty="0">
                <a:hlinkClick r:id="rId2"/>
              </a:rPr>
              <a:t> </a:t>
            </a:r>
            <a:r>
              <a:rPr lang="en-CA" dirty="0">
                <a:hlinkClick r:id="rId2"/>
              </a:rPr>
              <a:t>registration</a:t>
            </a:r>
            <a:r>
              <a:rPr lang="en-CA" spc="-15" dirty="0">
                <a:hlinkClick r:id="rId2"/>
              </a:rPr>
              <a:t> </a:t>
            </a:r>
            <a:r>
              <a:rPr lang="en-CA" spc="-10" dirty="0">
                <a:hlinkClick r:id="rId2"/>
              </a:rPr>
              <a:t>guide</a:t>
            </a:r>
            <a:endParaRPr lang="en-CA" spc="-10" dirty="0"/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lang="en-CA" sz="1750" dirty="0"/>
          </a:p>
          <a:p>
            <a:pPr rtl="0" fontAlgn="base"/>
            <a:endParaRPr lang="en-US" dirty="0"/>
          </a:p>
          <a:p>
            <a:endParaRPr lang="en-CA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F687747-2438-49B6-93F1-5BBF5F5729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4217" y="838200"/>
            <a:ext cx="4469783" cy="617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68595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C39CD-AADE-41B8-AAB8-807CB13D5D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133737"/>
            <a:ext cx="7428865" cy="861774"/>
          </a:xfrm>
        </p:spPr>
        <p:txBody>
          <a:bodyPr/>
          <a:lstStyle/>
          <a:p>
            <a:r>
              <a:rPr lang="en-US" sz="20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What the course is about?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CCA20-8E02-466C-B907-785CABEC69B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8361" y="1447800"/>
            <a:ext cx="3989070" cy="692497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Course Descriptions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C92102E-9BE3-48E0-B394-A3C80C3FD09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19489" y="1981200"/>
            <a:ext cx="5275883" cy="4189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4498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5F3AA-3133-45EE-831C-2705ADF7F4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152400"/>
            <a:ext cx="7428865" cy="861774"/>
          </a:xfrm>
        </p:spPr>
        <p:txBody>
          <a:bodyPr/>
          <a:lstStyle/>
          <a:p>
            <a:r>
              <a:rPr lang="en-US" sz="2000" dirty="0"/>
              <a:t>Useful Resources: </a:t>
            </a:r>
            <a:br>
              <a:rPr lang="en-US" dirty="0"/>
            </a:br>
            <a:r>
              <a:rPr lang="en-US" dirty="0">
                <a:solidFill>
                  <a:srgbClr val="FF0000"/>
                </a:solidFill>
              </a:rPr>
              <a:t>To know </a:t>
            </a:r>
            <a:r>
              <a:rPr lang="en-US" i="1" dirty="0">
                <a:solidFill>
                  <a:srgbClr val="FF0000"/>
                </a:solidFill>
              </a:rPr>
              <a:t>WHEN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D781E3-5228-4449-BB7E-9FF7A6862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85800" y="1354723"/>
            <a:ext cx="3989070" cy="692497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Important Academic Dates</a:t>
            </a:r>
            <a:r>
              <a:rPr lang="en-US" dirty="0">
                <a:hlinkClick r:id="rId2"/>
              </a:rPr>
              <a:t> </a:t>
            </a:r>
            <a:endParaRPr lang="en-US" dirty="0"/>
          </a:p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75D1234-F31B-4283-93A5-7F201F41D9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71600" y="1927390"/>
            <a:ext cx="7772400" cy="36467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61744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43FE2-5F88-4F9F-B2EB-C7498C2F5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4800" y="228600"/>
            <a:ext cx="8686800" cy="553998"/>
          </a:xfrm>
        </p:spPr>
        <p:txBody>
          <a:bodyPr/>
          <a:lstStyle/>
          <a:p>
            <a:pPr algn="l"/>
            <a:r>
              <a:rPr lang="en-US" sz="2500" dirty="0"/>
              <a:t>Useful Resources: </a:t>
            </a:r>
            <a:r>
              <a:rPr lang="en-US" dirty="0">
                <a:solidFill>
                  <a:srgbClr val="FF0000"/>
                </a:solidFill>
              </a:rPr>
              <a:t>Coop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F615C4-37B4-490C-A094-A7E4E88B68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33400" y="1143000"/>
            <a:ext cx="7010400" cy="1107996"/>
          </a:xfrm>
        </p:spPr>
        <p:txBody>
          <a:bodyPr/>
          <a:lstStyle/>
          <a:p>
            <a:pPr rtl="0" fontAlgn="base">
              <a:lnSpc>
                <a:spcPct val="150000"/>
              </a:lnSpc>
            </a:pPr>
            <a:r>
              <a:rPr lang="en-US" u="sng" dirty="0">
                <a:hlinkClick r:id="rId2"/>
              </a:rPr>
              <a:t>Institute for Co-operative Education</a:t>
            </a:r>
            <a:endParaRPr lang="en-US" u="sng" dirty="0"/>
          </a:p>
          <a:p>
            <a:pPr rtl="0" fontAlgn="base">
              <a:lnSpc>
                <a:spcPct val="150000"/>
              </a:lnSpc>
            </a:pPr>
            <a:r>
              <a:rPr lang="en-US" dirty="0">
                <a:solidFill>
                  <a:srgbClr val="FF0000"/>
                </a:solidFill>
              </a:rPr>
              <a:t>COOP Director Dr. Jayakumar: 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jayakumar@cse.concordia.ca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General inquiries: </a:t>
            </a:r>
            <a:r>
              <a:rPr lang="en-US" dirty="0">
                <a:hlinkClick r:id="rId4"/>
              </a:rPr>
              <a:t>info.coop@concordia.ca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BD041F3-853C-46BB-88E9-869F38C1E34C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743200"/>
            <a:ext cx="6372225" cy="29076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5225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65C65480C5C1F4599F1B59CBC78E3CC" ma:contentTypeVersion="6" ma:contentTypeDescription="Create a new document." ma:contentTypeScope="" ma:versionID="b108ba029b4f533ddd3847e29246aea4">
  <xsd:schema xmlns:xsd="http://www.w3.org/2001/XMLSchema" xmlns:xs="http://www.w3.org/2001/XMLSchema" xmlns:p="http://schemas.microsoft.com/office/2006/metadata/properties" xmlns:ns2="a28ab514-3c66-48e3-84db-c95b9b59311a" xmlns:ns3="8168f5b1-1151-488a-a6b0-38043a6fcc33" targetNamespace="http://schemas.microsoft.com/office/2006/metadata/properties" ma:root="true" ma:fieldsID="cd8cce3c490635d770487ef74997c5de" ns2:_="" ns3:_="">
    <xsd:import namespace="a28ab514-3c66-48e3-84db-c95b9b59311a"/>
    <xsd:import namespace="8168f5b1-1151-488a-a6b0-38043a6fcc3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8ab514-3c66-48e3-84db-c95b9b59311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168f5b1-1151-488a-a6b0-38043a6fcc33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A2488D4-502A-405E-86B5-F8F1FC62C4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28ab514-3c66-48e3-84db-c95b9b59311a"/>
    <ds:schemaRef ds:uri="8168f5b1-1151-488a-a6b0-38043a6fcc3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9D0BEBC-48F3-4F25-ABAE-41BC3135AB6C}">
  <ds:schemaRefs>
    <ds:schemaRef ds:uri="8168f5b1-1151-488a-a6b0-38043a6fcc33"/>
    <ds:schemaRef ds:uri="http://purl.org/dc/elements/1.1/"/>
    <ds:schemaRef ds:uri="a28ab514-3c66-48e3-84db-c95b9b59311a"/>
    <ds:schemaRef ds:uri="http://schemas.microsoft.com/office/infopath/2007/PartnerControls"/>
    <ds:schemaRef ds:uri="http://www.w3.org/XML/1998/namespace"/>
    <ds:schemaRef ds:uri="http://purl.org/dc/dcmitype/"/>
    <ds:schemaRef ds:uri="http://schemas.microsoft.com/office/2006/documentManagement/types"/>
    <ds:schemaRef ds:uri="http://schemas.openxmlformats.org/package/2006/metadata/core-properties"/>
    <ds:schemaRef ds:uri="http://schemas.microsoft.com/office/2006/metadata/properties"/>
    <ds:schemaRef ds:uri="http://purl.org/dc/terms/"/>
  </ds:schemaRefs>
</ds:datastoreItem>
</file>

<file path=customXml/itemProps3.xml><?xml version="1.0" encoding="utf-8"?>
<ds:datastoreItem xmlns:ds="http://schemas.openxmlformats.org/officeDocument/2006/customXml" ds:itemID="{198566EF-E4B8-4F84-8C22-8CED3807E61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348</TotalTime>
  <Words>484</Words>
  <Application>Microsoft Office PowerPoint</Application>
  <PresentationFormat>On-screen Show (4:3)</PresentationFormat>
  <Paragraphs>70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Bell MT</vt:lpstr>
      <vt:lpstr>Book Antiqua</vt:lpstr>
      <vt:lpstr>Calibri</vt:lpstr>
      <vt:lpstr>Courier New</vt:lpstr>
      <vt:lpstr>Times New Roman</vt:lpstr>
      <vt:lpstr>Office Theme</vt:lpstr>
      <vt:lpstr>Academic Advising Session For Newly Admitted Students</vt:lpstr>
      <vt:lpstr>Computer Science &amp; Software Engineering (CSSE): </vt:lpstr>
      <vt:lpstr>How to contact us: </vt:lpstr>
      <vt:lpstr>Program Requirements:   </vt:lpstr>
      <vt:lpstr>Useful Resources:  How can I know what courses to take?</vt:lpstr>
      <vt:lpstr>Useful Resources:  How to register for a course?  </vt:lpstr>
      <vt:lpstr>Useful Resources:  What the course is about?</vt:lpstr>
      <vt:lpstr>Useful Resources:  To know WHEN</vt:lpstr>
      <vt:lpstr>Useful Resources: Coop</vt:lpstr>
      <vt:lpstr>Useful Resources: SAS</vt:lpstr>
      <vt:lpstr>Student services: </vt:lpstr>
      <vt:lpstr>Useful Resources:  Student Clubs and Associations</vt:lpstr>
      <vt:lpstr>Useful Resources:</vt:lpstr>
      <vt:lpstr>PowerPoint Presentation</vt:lpstr>
    </vt:vector>
  </TitlesOfParts>
  <Company>Marketing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Christopher Alleyne</dc:creator>
  <cp:lastModifiedBy>Natallia Lapko</cp:lastModifiedBy>
  <cp:revision>25</cp:revision>
  <dcterms:created xsi:type="dcterms:W3CDTF">2022-10-26T12:29:23Z</dcterms:created>
  <dcterms:modified xsi:type="dcterms:W3CDTF">2024-04-25T13:35:10Z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0x010100B65C65480C5C1F4599F1B59CBC78E3CC</vt:lpwstr>
  </property>
  <property fmtid="{D5CDD505-2E9C-101B-9397-08002B2CF9AE}" pid="3" name="Created">
    <vt:filetime>2022-04-20T00:00:00Z</vt:filetime>
  </property>
  <property fmtid="{D5CDD505-2E9C-101B-9397-08002B2CF9AE}" pid="4" name="Creator">
    <vt:lpwstr>Acrobat PDFMaker 15 for PowerPoint</vt:lpwstr>
  </property>
  <property fmtid="{D5CDD505-2E9C-101B-9397-08002B2CF9AE}" pid="5" name="LastSaved">
    <vt:filetime>2022-10-26T00:00:00Z</vt:filetime>
  </property>
  <property fmtid="{D5CDD505-2E9C-101B-9397-08002B2CF9AE}" pid="6" name="Producer">
    <vt:lpwstr>Adobe PDF Library 15.0</vt:lpwstr>
  </property>
</Properties>
</file>