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B399D-AD94-6445-8AC8-52D4BCCD4782}" v="9" dt="2024-04-15T18:06:29.63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8"/>
    <p:restoredTop sz="94694"/>
  </p:normalViewPr>
  <p:slideViewPr>
    <p:cSldViewPr snapToGrid="0">
      <p:cViewPr varScale="1">
        <p:scale>
          <a:sx n="117" d="100"/>
          <a:sy n="117" d="100"/>
        </p:scale>
        <p:origin x="2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er Ottenwaelder" userId="5e4a39b5-e488-4d66-b669-a787a796d846" providerId="ADAL" clId="{C7BB399D-AD94-6445-8AC8-52D4BCCD4782}"/>
    <pc:docChg chg="undo redo custSel modSld sldOrd">
      <pc:chgData name="Xavier Ottenwaelder" userId="5e4a39b5-e488-4d66-b669-a787a796d846" providerId="ADAL" clId="{C7BB399D-AD94-6445-8AC8-52D4BCCD4782}" dt="2024-04-16T14:38:58.125" v="777" actId="948"/>
      <pc:docMkLst>
        <pc:docMk/>
      </pc:docMkLst>
      <pc:sldChg chg="modSp mod">
        <pc:chgData name="Xavier Ottenwaelder" userId="5e4a39b5-e488-4d66-b669-a787a796d846" providerId="ADAL" clId="{C7BB399D-AD94-6445-8AC8-52D4BCCD4782}" dt="2024-04-15T17:49:06.576" v="24" actId="20577"/>
        <pc:sldMkLst>
          <pc:docMk/>
          <pc:sldMk cId="0" sldId="259"/>
        </pc:sldMkLst>
        <pc:spChg chg="mod">
          <ac:chgData name="Xavier Ottenwaelder" userId="5e4a39b5-e488-4d66-b669-a787a796d846" providerId="ADAL" clId="{C7BB399D-AD94-6445-8AC8-52D4BCCD4782}" dt="2024-04-15T17:49:06.576" v="24" actId="20577"/>
          <ac:spMkLst>
            <pc:docMk/>
            <pc:sldMk cId="0" sldId="259"/>
            <ac:spMk id="129" creationId="{00000000-0000-0000-0000-000000000000}"/>
          </ac:spMkLst>
        </pc:spChg>
      </pc:sldChg>
      <pc:sldChg chg="modSp mod">
        <pc:chgData name="Xavier Ottenwaelder" userId="5e4a39b5-e488-4d66-b669-a787a796d846" providerId="ADAL" clId="{C7BB399D-AD94-6445-8AC8-52D4BCCD4782}" dt="2024-04-16T14:36:40.755" v="737" actId="552"/>
        <pc:sldMkLst>
          <pc:docMk/>
          <pc:sldMk cId="0" sldId="262"/>
        </pc:sldMkLst>
        <pc:spChg chg="mod">
          <ac:chgData name="Xavier Ottenwaelder" userId="5e4a39b5-e488-4d66-b669-a787a796d846" providerId="ADAL" clId="{C7BB399D-AD94-6445-8AC8-52D4BCCD4782}" dt="2024-04-16T14:36:40.755" v="737" actId="552"/>
          <ac:spMkLst>
            <pc:docMk/>
            <pc:sldMk cId="0" sldId="262"/>
            <ac:spMk id="163" creationId="{00000000-0000-0000-0000-000000000000}"/>
          </ac:spMkLst>
        </pc:spChg>
        <pc:spChg chg="mod">
          <ac:chgData name="Xavier Ottenwaelder" userId="5e4a39b5-e488-4d66-b669-a787a796d846" providerId="ADAL" clId="{C7BB399D-AD94-6445-8AC8-52D4BCCD4782}" dt="2024-04-16T14:36:40.755" v="737" actId="552"/>
          <ac:spMkLst>
            <pc:docMk/>
            <pc:sldMk cId="0" sldId="262"/>
            <ac:spMk id="165" creationId="{00000000-0000-0000-0000-000000000000}"/>
          </ac:spMkLst>
        </pc:spChg>
      </pc:sldChg>
      <pc:sldChg chg="modSp mod">
        <pc:chgData name="Xavier Ottenwaelder" userId="5e4a39b5-e488-4d66-b669-a787a796d846" providerId="ADAL" clId="{C7BB399D-AD94-6445-8AC8-52D4BCCD4782}" dt="2024-04-16T14:37:11.211" v="753" actId="1035"/>
        <pc:sldMkLst>
          <pc:docMk/>
          <pc:sldMk cId="0" sldId="263"/>
        </pc:sldMkLst>
        <pc:spChg chg="mod">
          <ac:chgData name="Xavier Ottenwaelder" userId="5e4a39b5-e488-4d66-b669-a787a796d846" providerId="ADAL" clId="{C7BB399D-AD94-6445-8AC8-52D4BCCD4782}" dt="2024-04-16T14:37:11.211" v="753" actId="1035"/>
          <ac:spMkLst>
            <pc:docMk/>
            <pc:sldMk cId="0" sldId="263"/>
            <ac:spMk id="168" creationId="{00000000-0000-0000-0000-000000000000}"/>
          </ac:spMkLst>
        </pc:spChg>
        <pc:spChg chg="mod">
          <ac:chgData name="Xavier Ottenwaelder" userId="5e4a39b5-e488-4d66-b669-a787a796d846" providerId="ADAL" clId="{C7BB399D-AD94-6445-8AC8-52D4BCCD4782}" dt="2024-04-16T14:37:11.211" v="753" actId="1035"/>
          <ac:spMkLst>
            <pc:docMk/>
            <pc:sldMk cId="0" sldId="263"/>
            <ac:spMk id="175" creationId="{00000000-0000-0000-0000-000000000000}"/>
          </ac:spMkLst>
        </pc:spChg>
        <pc:spChg chg="mod">
          <ac:chgData name="Xavier Ottenwaelder" userId="5e4a39b5-e488-4d66-b669-a787a796d846" providerId="ADAL" clId="{C7BB399D-AD94-6445-8AC8-52D4BCCD4782}" dt="2024-04-16T14:37:11.211" v="753" actId="1035"/>
          <ac:spMkLst>
            <pc:docMk/>
            <pc:sldMk cId="0" sldId="263"/>
            <ac:spMk id="176" creationId="{00000000-0000-0000-0000-000000000000}"/>
          </ac:spMkLst>
        </pc:spChg>
        <pc:grpChg chg="mod">
          <ac:chgData name="Xavier Ottenwaelder" userId="5e4a39b5-e488-4d66-b669-a787a796d846" providerId="ADAL" clId="{C7BB399D-AD94-6445-8AC8-52D4BCCD4782}" dt="2024-04-16T14:37:11.211" v="753" actId="1035"/>
          <ac:grpSpMkLst>
            <pc:docMk/>
            <pc:sldMk cId="0" sldId="263"/>
            <ac:grpSpMk id="172" creationId="{00000000-0000-0000-0000-000000000000}"/>
          </ac:grpSpMkLst>
        </pc:grpChg>
        <pc:picChg chg="mod">
          <ac:chgData name="Xavier Ottenwaelder" userId="5e4a39b5-e488-4d66-b669-a787a796d846" providerId="ADAL" clId="{C7BB399D-AD94-6445-8AC8-52D4BCCD4782}" dt="2024-04-16T14:37:11.211" v="753" actId="1035"/>
          <ac:picMkLst>
            <pc:docMk/>
            <pc:sldMk cId="0" sldId="263"/>
            <ac:picMk id="173" creationId="{00000000-0000-0000-0000-000000000000}"/>
          </ac:picMkLst>
        </pc:picChg>
        <pc:picChg chg="mod">
          <ac:chgData name="Xavier Ottenwaelder" userId="5e4a39b5-e488-4d66-b669-a787a796d846" providerId="ADAL" clId="{C7BB399D-AD94-6445-8AC8-52D4BCCD4782}" dt="2024-04-16T14:37:11.211" v="753" actId="1035"/>
          <ac:picMkLst>
            <pc:docMk/>
            <pc:sldMk cId="0" sldId="263"/>
            <ac:picMk id="174" creationId="{00000000-0000-0000-0000-000000000000}"/>
          </ac:picMkLst>
        </pc:picChg>
      </pc:sldChg>
      <pc:sldChg chg="modSp mod">
        <pc:chgData name="Xavier Ottenwaelder" userId="5e4a39b5-e488-4d66-b669-a787a796d846" providerId="ADAL" clId="{C7BB399D-AD94-6445-8AC8-52D4BCCD4782}" dt="2024-04-16T14:38:04.919" v="769" actId="20577"/>
        <pc:sldMkLst>
          <pc:docMk/>
          <pc:sldMk cId="0" sldId="265"/>
        </pc:sldMkLst>
        <pc:spChg chg="mod">
          <ac:chgData name="Xavier Ottenwaelder" userId="5e4a39b5-e488-4d66-b669-a787a796d846" providerId="ADAL" clId="{C7BB399D-AD94-6445-8AC8-52D4BCCD4782}" dt="2024-04-16T14:38:04.919" v="769" actId="20577"/>
          <ac:spMkLst>
            <pc:docMk/>
            <pc:sldMk cId="0" sldId="265"/>
            <ac:spMk id="195" creationId="{00000000-0000-0000-0000-000000000000}"/>
          </ac:spMkLst>
        </pc:spChg>
      </pc:sldChg>
      <pc:sldChg chg="modSp mod">
        <pc:chgData name="Xavier Ottenwaelder" userId="5e4a39b5-e488-4d66-b669-a787a796d846" providerId="ADAL" clId="{C7BB399D-AD94-6445-8AC8-52D4BCCD4782}" dt="2024-04-16T14:38:27.183" v="772" actId="27636"/>
        <pc:sldMkLst>
          <pc:docMk/>
          <pc:sldMk cId="0" sldId="266"/>
        </pc:sldMkLst>
        <pc:spChg chg="mod">
          <ac:chgData name="Xavier Ottenwaelder" userId="5e4a39b5-e488-4d66-b669-a787a796d846" providerId="ADAL" clId="{C7BB399D-AD94-6445-8AC8-52D4BCCD4782}" dt="2024-04-16T14:38:27.183" v="772" actId="27636"/>
          <ac:spMkLst>
            <pc:docMk/>
            <pc:sldMk cId="0" sldId="266"/>
            <ac:spMk id="199" creationId="{00000000-0000-0000-0000-000000000000}"/>
          </ac:spMkLst>
        </pc:spChg>
      </pc:sldChg>
      <pc:sldChg chg="modSp mod">
        <pc:chgData name="Xavier Ottenwaelder" userId="5e4a39b5-e488-4d66-b669-a787a796d846" providerId="ADAL" clId="{C7BB399D-AD94-6445-8AC8-52D4BCCD4782}" dt="2024-04-16T14:38:39.798" v="775" actId="1076"/>
        <pc:sldMkLst>
          <pc:docMk/>
          <pc:sldMk cId="0" sldId="267"/>
        </pc:sldMkLst>
        <pc:spChg chg="mod">
          <ac:chgData name="Xavier Ottenwaelder" userId="5e4a39b5-e488-4d66-b669-a787a796d846" providerId="ADAL" clId="{C7BB399D-AD94-6445-8AC8-52D4BCCD4782}" dt="2024-04-16T14:38:39.798" v="775" actId="1076"/>
          <ac:spMkLst>
            <pc:docMk/>
            <pc:sldMk cId="0" sldId="267"/>
            <ac:spMk id="203" creationId="{00000000-0000-0000-0000-000000000000}"/>
          </ac:spMkLst>
        </pc:spChg>
      </pc:sldChg>
      <pc:sldChg chg="modSp mod">
        <pc:chgData name="Xavier Ottenwaelder" userId="5e4a39b5-e488-4d66-b669-a787a796d846" providerId="ADAL" clId="{C7BB399D-AD94-6445-8AC8-52D4BCCD4782}" dt="2024-04-16T14:38:58.125" v="777" actId="948"/>
        <pc:sldMkLst>
          <pc:docMk/>
          <pc:sldMk cId="0" sldId="268"/>
        </pc:sldMkLst>
        <pc:spChg chg="mod">
          <ac:chgData name="Xavier Ottenwaelder" userId="5e4a39b5-e488-4d66-b669-a787a796d846" providerId="ADAL" clId="{C7BB399D-AD94-6445-8AC8-52D4BCCD4782}" dt="2024-04-16T14:38:58.125" v="777" actId="948"/>
          <ac:spMkLst>
            <pc:docMk/>
            <pc:sldMk cId="0" sldId="268"/>
            <ac:spMk id="207" creationId="{00000000-0000-0000-0000-000000000000}"/>
          </ac:spMkLst>
        </pc:spChg>
      </pc:sldChg>
      <pc:sldChg chg="addSp delSp modSp mod ord">
        <pc:chgData name="Xavier Ottenwaelder" userId="5e4a39b5-e488-4d66-b669-a787a796d846" providerId="ADAL" clId="{C7BB399D-AD94-6445-8AC8-52D4BCCD4782}" dt="2024-04-15T18:09:18.743" v="729" actId="20577"/>
        <pc:sldMkLst>
          <pc:docMk/>
          <pc:sldMk cId="3695768663" sldId="274"/>
        </pc:sldMkLst>
        <pc:spChg chg="mod">
          <ac:chgData name="Xavier Ottenwaelder" userId="5e4a39b5-e488-4d66-b669-a787a796d846" providerId="ADAL" clId="{C7BB399D-AD94-6445-8AC8-52D4BCCD4782}" dt="2024-04-15T18:01:38.402" v="474" actId="20577"/>
          <ac:spMkLst>
            <pc:docMk/>
            <pc:sldMk cId="3695768663" sldId="274"/>
            <ac:spMk id="2" creationId="{A651E5D2-9F58-9F75-522C-97D272855AE1}"/>
          </ac:spMkLst>
        </pc:spChg>
        <pc:spChg chg="del">
          <ac:chgData name="Xavier Ottenwaelder" userId="5e4a39b5-e488-4d66-b669-a787a796d846" providerId="ADAL" clId="{C7BB399D-AD94-6445-8AC8-52D4BCCD4782}" dt="2024-04-15T17:50:06.425" v="25" actId="478"/>
          <ac:spMkLst>
            <pc:docMk/>
            <pc:sldMk cId="3695768663" sldId="274"/>
            <ac:spMk id="3" creationId="{7A35321F-BA26-F33C-2BF4-40C9956607CE}"/>
          </ac:spMkLst>
        </pc:spChg>
        <pc:spChg chg="add mod">
          <ac:chgData name="Xavier Ottenwaelder" userId="5e4a39b5-e488-4d66-b669-a787a796d846" providerId="ADAL" clId="{C7BB399D-AD94-6445-8AC8-52D4BCCD4782}" dt="2024-04-15T18:01:50.443" v="477" actId="6549"/>
          <ac:spMkLst>
            <pc:docMk/>
            <pc:sldMk cId="3695768663" sldId="274"/>
            <ac:spMk id="4" creationId="{6E56C969-296C-1C21-0F5E-45A875360786}"/>
          </ac:spMkLst>
        </pc:spChg>
        <pc:spChg chg="add del mod">
          <ac:chgData name="Xavier Ottenwaelder" userId="5e4a39b5-e488-4d66-b669-a787a796d846" providerId="ADAL" clId="{C7BB399D-AD94-6445-8AC8-52D4BCCD4782}" dt="2024-04-15T17:59:12.354" v="324" actId="478"/>
          <ac:spMkLst>
            <pc:docMk/>
            <pc:sldMk cId="3695768663" sldId="274"/>
            <ac:spMk id="5" creationId="{34319C66-9F81-ADDA-4D92-4BCFD0AA45F3}"/>
          </ac:spMkLst>
        </pc:spChg>
        <pc:spChg chg="add mod">
          <ac:chgData name="Xavier Ottenwaelder" userId="5e4a39b5-e488-4d66-b669-a787a796d846" providerId="ADAL" clId="{C7BB399D-AD94-6445-8AC8-52D4BCCD4782}" dt="2024-04-15T18:06:17.328" v="655" actId="20577"/>
          <ac:spMkLst>
            <pc:docMk/>
            <pc:sldMk cId="3695768663" sldId="274"/>
            <ac:spMk id="6" creationId="{DED274A5-D8DE-D831-350F-E1BCAB96C639}"/>
          </ac:spMkLst>
        </pc:spChg>
        <pc:spChg chg="add mod">
          <ac:chgData name="Xavier Ottenwaelder" userId="5e4a39b5-e488-4d66-b669-a787a796d846" providerId="ADAL" clId="{C7BB399D-AD94-6445-8AC8-52D4BCCD4782}" dt="2024-04-15T18:00:19.040" v="358" actId="1076"/>
          <ac:spMkLst>
            <pc:docMk/>
            <pc:sldMk cId="3695768663" sldId="274"/>
            <ac:spMk id="9" creationId="{D3BF4F45-FAD7-0327-4245-D7B314A4F25D}"/>
          </ac:spMkLst>
        </pc:spChg>
        <pc:spChg chg="add mod">
          <ac:chgData name="Xavier Ottenwaelder" userId="5e4a39b5-e488-4d66-b669-a787a796d846" providerId="ADAL" clId="{C7BB399D-AD94-6445-8AC8-52D4BCCD4782}" dt="2024-04-15T18:09:18.743" v="729" actId="20577"/>
          <ac:spMkLst>
            <pc:docMk/>
            <pc:sldMk cId="3695768663" sldId="274"/>
            <ac:spMk id="10" creationId="{DD23D2E5-BC44-1143-3932-D349F11E0E66}"/>
          </ac:spMkLst>
        </pc:spChg>
        <pc:spChg chg="add mod">
          <ac:chgData name="Xavier Ottenwaelder" userId="5e4a39b5-e488-4d66-b669-a787a796d846" providerId="ADAL" clId="{C7BB399D-AD94-6445-8AC8-52D4BCCD4782}" dt="2024-04-15T18:04:28.863" v="605" actId="1076"/>
          <ac:spMkLst>
            <pc:docMk/>
            <pc:sldMk cId="3695768663" sldId="274"/>
            <ac:spMk id="11" creationId="{D2479C53-9460-E89B-5408-3A6BFB18D3E9}"/>
          </ac:spMkLst>
        </pc:spChg>
        <pc:spChg chg="add mod">
          <ac:chgData name="Xavier Ottenwaelder" userId="5e4a39b5-e488-4d66-b669-a787a796d846" providerId="ADAL" clId="{C7BB399D-AD94-6445-8AC8-52D4BCCD4782}" dt="2024-04-15T18:06:58.049" v="695" actId="6549"/>
          <ac:spMkLst>
            <pc:docMk/>
            <pc:sldMk cId="3695768663" sldId="274"/>
            <ac:spMk id="12" creationId="{C991C536-3C1A-7854-4201-5855583749B7}"/>
          </ac:spMkLst>
        </pc:spChg>
        <pc:picChg chg="add mod">
          <ac:chgData name="Xavier Ottenwaelder" userId="5e4a39b5-e488-4d66-b669-a787a796d846" providerId="ADAL" clId="{C7BB399D-AD94-6445-8AC8-52D4BCCD4782}" dt="2024-04-15T18:03:18.913" v="553" actId="14100"/>
          <ac:picMkLst>
            <pc:docMk/>
            <pc:sldMk cId="3695768663" sldId="274"/>
            <ac:picMk id="8" creationId="{D4F30E66-B01A-9A51-D666-AD743600C8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1.jpg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913447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550862"/>
            <a:ext cx="4267200" cy="101282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3200400" y="2133600"/>
            <a:ext cx="5257800" cy="1295400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00400" y="3733800"/>
            <a:ext cx="5257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671512" indent="-214312">
              <a:spcBef>
                <a:spcPts val="400"/>
              </a:spcBef>
              <a:defRPr sz="1800"/>
            </a:lvl2pPr>
            <a:lvl3pPr marL="1120139" indent="-205739">
              <a:spcBef>
                <a:spcPts val="400"/>
              </a:spcBef>
              <a:defRPr sz="1800"/>
            </a:lvl3pPr>
            <a:lvl4pPr marL="1577339" indent="-205739">
              <a:spcBef>
                <a:spcPts val="400"/>
              </a:spcBef>
              <a:defRPr sz="1800"/>
            </a:lvl4pPr>
            <a:lvl5pPr marL="2034539" indent="-205739">
              <a:spcBef>
                <a:spcPts val="4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913447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-24443" y="0"/>
            <a:ext cx="9168443" cy="11430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17944" y="6467110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SzTx/>
              <a:buNone/>
              <a:defRPr b="1"/>
            </a:lvl1pPr>
            <a:lvl2pPr marL="0" indent="457200">
              <a:buSzTx/>
              <a:buNone/>
              <a:defRPr b="1"/>
            </a:lvl2pPr>
            <a:lvl3pPr marL="0" indent="914400">
              <a:buSzTx/>
              <a:buNone/>
              <a:defRPr b="1"/>
            </a:lvl3pPr>
            <a:lvl4pPr marL="0" indent="1371600">
              <a:buSzTx/>
              <a:buNone/>
              <a:defRPr b="1"/>
            </a:lvl4pPr>
            <a:lvl5pPr marL="0" indent="1828800"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SzTx/>
              <a:buNone/>
              <a:defRPr b="1"/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2" y="0"/>
            <a:ext cx="913447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782336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782336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782336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782336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782336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782336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782336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782336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782336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42950" marR="0" indent="-2857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1887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cordia.ca/events/academic-date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hemistry.reception@concordia.c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r.x@concordia.c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cordia.ca/artsci/students/sas.html" TargetMode="External"/><Relationship Id="rId13" Type="http://schemas.openxmlformats.org/officeDocument/2006/relationships/hyperlink" Target="https://www.concordia.ca/content/dam/concordia/offices/registrar/docs/forms/student-request.pdf" TargetMode="External"/><Relationship Id="rId3" Type="http://schemas.openxmlformats.org/officeDocument/2006/relationships/hyperlink" Target="http://chem.concordia.ca/" TargetMode="External"/><Relationship Id="rId7" Type="http://schemas.openxmlformats.org/officeDocument/2006/relationships/hyperlink" Target="https://www.concordia.ca/students/birks.html" TargetMode="External"/><Relationship Id="rId12" Type="http://schemas.openxmlformats.org/officeDocument/2006/relationships/hyperlink" Target="https://www.concordia.ca/artsci/academics/interdisciplinary/elective-groups.html" TargetMode="External"/><Relationship Id="rId2" Type="http://schemas.openxmlformats.org/officeDocument/2006/relationships/hyperlink" Target="https://my.concordia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cordia.ca/events/academic-dates.html" TargetMode="External"/><Relationship Id="rId11" Type="http://schemas.openxmlformats.org/officeDocument/2006/relationships/hyperlink" Target="https://www.concordia.ca/students/registration.html" TargetMode="External"/><Relationship Id="rId5" Type="http://schemas.openxmlformats.org/officeDocument/2006/relationships/hyperlink" Target="https://www.concordia.ca/academics/undergraduate/calendar/current/sec31/31-050.html" TargetMode="External"/><Relationship Id="rId10" Type="http://schemas.openxmlformats.org/officeDocument/2006/relationships/hyperlink" Target="https://www.concordia.ca/artsci/students/department-advisors.html" TargetMode="External"/><Relationship Id="rId4" Type="http://schemas.openxmlformats.org/officeDocument/2006/relationships/hyperlink" Target="https://www.concordia.ca/artsci/chemistry/programs/undergraduate/procedures-forms.html" TargetMode="External"/><Relationship Id="rId9" Type="http://schemas.openxmlformats.org/officeDocument/2006/relationships/hyperlink" Target="https://www.concordia.ca/students/international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concordia.ca/help/citing" TargetMode="External"/><Relationship Id="rId13" Type="http://schemas.openxmlformats.org/officeDocument/2006/relationships/hyperlink" Target="http://www.concordia.ca/students/international" TargetMode="External"/><Relationship Id="rId18" Type="http://schemas.openxmlformats.org/officeDocument/2006/relationships/hyperlink" Target="https://www.concordia.ca/students/health/mental-health.html" TargetMode="External"/><Relationship Id="rId3" Type="http://schemas.openxmlformats.org/officeDocument/2006/relationships/hyperlink" Target="mailto:chemistry.reception@concordia.ca" TargetMode="External"/><Relationship Id="rId7" Type="http://schemas.openxmlformats.org/officeDocument/2006/relationships/hyperlink" Target="http://www.concordia.ca/students/counselling-life-skills" TargetMode="External"/><Relationship Id="rId12" Type="http://schemas.openxmlformats.org/officeDocument/2006/relationships/hyperlink" Target="http://www.concordia.ca/offices/dean-students" TargetMode="External"/><Relationship Id="rId17" Type="http://schemas.openxmlformats.org/officeDocument/2006/relationships/hyperlink" Target="http://www.concordia.ca/students/aboriginal" TargetMode="External"/><Relationship Id="rId2" Type="http://schemas.openxmlformats.org/officeDocument/2006/relationships/hyperlink" Target="mailto:chembiochem.advising@concordia.ca" TargetMode="External"/><Relationship Id="rId16" Type="http://schemas.openxmlformats.org/officeDocument/2006/relationships/hyperlink" Target="https://www.csu.qc.ca/services/advocac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cordia.ca/students/success" TargetMode="External"/><Relationship Id="rId11" Type="http://schemas.openxmlformats.org/officeDocument/2006/relationships/hyperlink" Target="http://www.concordia.ca/students/academic-integrity" TargetMode="External"/><Relationship Id="rId5" Type="http://schemas.openxmlformats.org/officeDocument/2006/relationships/hyperlink" Target="http://www.concordia.ca/students/accessibility" TargetMode="External"/><Relationship Id="rId15" Type="http://schemas.openxmlformats.org/officeDocument/2006/relationships/hyperlink" Target="https://www.csu.qc.ca/services/hojo" TargetMode="External"/><Relationship Id="rId10" Type="http://schemas.openxmlformats.org/officeDocument/2006/relationships/hyperlink" Target="http://www.concordia.ca/offices/faao" TargetMode="External"/><Relationship Id="rId4" Type="http://schemas.openxmlformats.org/officeDocument/2006/relationships/hyperlink" Target="http://www.concordia.ca/students" TargetMode="External"/><Relationship Id="rId9" Type="http://schemas.openxmlformats.org/officeDocument/2006/relationships/hyperlink" Target="http://www.concordia.ca/students/health" TargetMode="External"/><Relationship Id="rId14" Type="http://schemas.openxmlformats.org/officeDocument/2006/relationships/hyperlink" Target="http://www.concordia.ca/students/sexual-assaul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cordia.ca/artsci/chemistry/programs/undergraduate/procedures-form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hembiochem.advising@concordia.ca" TargetMode="External"/><Relationship Id="rId2" Type="http://schemas.openxmlformats.org/officeDocument/2006/relationships/hyperlink" Target="https://www.concordia.ca/artsci/chemistry/programs/undergraduate/procedures-form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emistry.reception@concordia.ca" TargetMode="External"/><Relationship Id="rId4" Type="http://schemas.openxmlformats.org/officeDocument/2006/relationships/hyperlink" Target="mailto:dr.x@concordia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r.x@concordia.ca" TargetMode="External"/><Relationship Id="rId2" Type="http://schemas.openxmlformats.org/officeDocument/2006/relationships/hyperlink" Target="mailto:admin.scol@concordia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cordia.ca/artsci/chemistry/programs/undergraduate/procedures-forms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title"/>
          </p:nvPr>
        </p:nvSpPr>
        <p:spPr>
          <a:xfrm>
            <a:off x="-23814" y="0"/>
            <a:ext cx="9167815" cy="1143000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pic>
        <p:nvPicPr>
          <p:cNvPr id="106" name="Picture 13" descr="Picture 13"/>
          <p:cNvPicPr>
            <a:picLocks noChangeAspect="1"/>
          </p:cNvPicPr>
          <p:nvPr/>
        </p:nvPicPr>
        <p:blipFill>
          <a:blip r:embed="rId2"/>
          <a:srcRect t="16585" r="17470" b="3992"/>
          <a:stretch>
            <a:fillRect/>
          </a:stretch>
        </p:blipFill>
        <p:spPr>
          <a:xfrm>
            <a:off x="6831013" y="2971799"/>
            <a:ext cx="2286001" cy="15081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" name="Group 16"/>
          <p:cNvGrpSpPr/>
          <p:nvPr/>
        </p:nvGrpSpPr>
        <p:grpSpPr>
          <a:xfrm>
            <a:off x="0" y="0"/>
            <a:ext cx="9144001" cy="6008688"/>
            <a:chOff x="0" y="0"/>
            <a:chExt cx="9144000" cy="6008687"/>
          </a:xfrm>
        </p:grpSpPr>
        <p:pic>
          <p:nvPicPr>
            <p:cNvPr id="107" name="Picture 3" descr="Picture 3"/>
            <p:cNvPicPr>
              <a:picLocks noChangeAspect="1"/>
            </p:cNvPicPr>
            <p:nvPr/>
          </p:nvPicPr>
          <p:blipFill>
            <a:blip r:embed="rId3"/>
            <a:srcRect t="10027" b="3665"/>
            <a:stretch>
              <a:fillRect/>
            </a:stretch>
          </p:blipFill>
          <p:spPr>
            <a:xfrm>
              <a:off x="2233558" y="1464917"/>
              <a:ext cx="4648280" cy="2673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Picture 5" descr="Picture 5"/>
            <p:cNvPicPr>
              <a:picLocks noChangeAspect="1"/>
            </p:cNvPicPr>
            <p:nvPr/>
          </p:nvPicPr>
          <p:blipFill>
            <a:blip r:embed="rId4"/>
            <a:srcRect l="8519" t="9792" r="1204" b="41945"/>
            <a:stretch>
              <a:fillRect/>
            </a:stretch>
          </p:blipFill>
          <p:spPr>
            <a:xfrm>
              <a:off x="4562464" y="0"/>
              <a:ext cx="2286001" cy="15090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Picture 6" descr="Picture 6"/>
            <p:cNvPicPr>
              <a:picLocks noChangeAspect="1"/>
            </p:cNvPicPr>
            <p:nvPr/>
          </p:nvPicPr>
          <p:blipFill>
            <a:blip r:embed="rId5"/>
            <a:srcRect t="28968" r="3375" b="16313"/>
            <a:stretch>
              <a:fillRect/>
            </a:stretch>
          </p:blipFill>
          <p:spPr>
            <a:xfrm>
              <a:off x="6790853" y="4484172"/>
              <a:ext cx="2353148" cy="15245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Picture 7" descr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69" y="4454348"/>
              <a:ext cx="2286001" cy="15078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Picture 8" descr="Picture 8"/>
            <p:cNvPicPr>
              <a:picLocks noChangeAspect="1"/>
            </p:cNvPicPr>
            <p:nvPr/>
          </p:nvPicPr>
          <p:blipFill>
            <a:blip r:embed="rId7"/>
            <a:srcRect r="3310"/>
            <a:stretch>
              <a:fillRect/>
            </a:stretch>
          </p:blipFill>
          <p:spPr>
            <a:xfrm>
              <a:off x="6830587" y="1191"/>
              <a:ext cx="2281234" cy="1507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Picture 9" descr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65722" y="1174"/>
              <a:ext cx="2286001" cy="15090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Picture 10" descr="Picture 10"/>
            <p:cNvPicPr>
              <a:picLocks noChangeAspect="1"/>
            </p:cNvPicPr>
            <p:nvPr/>
          </p:nvPicPr>
          <p:blipFill>
            <a:blip r:embed="rId9"/>
            <a:srcRect l="2820" r="4831"/>
            <a:stretch>
              <a:fillRect/>
            </a:stretch>
          </p:blipFill>
          <p:spPr>
            <a:xfrm>
              <a:off x="0" y="1174"/>
              <a:ext cx="2290768" cy="15078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" name="Picture 12" descr="Picture 12"/>
            <p:cNvPicPr>
              <a:picLocks noChangeAspect="1"/>
            </p:cNvPicPr>
            <p:nvPr/>
          </p:nvPicPr>
          <p:blipFill>
            <a:blip r:embed="rId10"/>
            <a:srcRect l="24402" r="14838" b="3820"/>
            <a:stretch>
              <a:fillRect/>
            </a:stretch>
          </p:blipFill>
          <p:spPr>
            <a:xfrm>
              <a:off x="6830587" y="1485180"/>
              <a:ext cx="2286002" cy="1509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Picture 11" descr="Picture 11"/>
            <p:cNvPicPr>
              <a:picLocks noChangeAspect="1"/>
            </p:cNvPicPr>
            <p:nvPr/>
          </p:nvPicPr>
          <p:blipFill>
            <a:blip r:embed="rId11"/>
            <a:srcRect t="10152" b="2114"/>
            <a:stretch>
              <a:fillRect/>
            </a:stretch>
          </p:blipFill>
          <p:spPr>
            <a:xfrm>
              <a:off x="-1" y="1503051"/>
              <a:ext cx="2289577" cy="1507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7" name="Picture 2" descr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00" y="2971800"/>
            <a:ext cx="2228850" cy="150177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1"/>
          <p:cNvSpPr txBox="1"/>
          <p:nvPr/>
        </p:nvSpPr>
        <p:spPr>
          <a:xfrm>
            <a:off x="2379362" y="4177003"/>
            <a:ext cx="4313839" cy="233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 b="1">
                <a:solidFill>
                  <a:srgbClr val="782336"/>
                </a:solidFill>
              </a:defRPr>
            </a:pPr>
            <a:r>
              <a:rPr dirty="0"/>
              <a:t>Chemistry and Biochemistry</a:t>
            </a:r>
            <a:br>
              <a:rPr dirty="0"/>
            </a:br>
            <a:r>
              <a:rPr sz="3200" dirty="0"/>
              <a:t>FAS Touchstone</a:t>
            </a:r>
          </a:p>
          <a:p>
            <a:pPr algn="ctr">
              <a:defRPr sz="3600" b="1">
                <a:solidFill>
                  <a:srgbClr val="782336"/>
                </a:solidFill>
              </a:defRPr>
            </a:pPr>
            <a:r>
              <a:rPr sz="3200" dirty="0"/>
              <a:t>S202</a:t>
            </a:r>
            <a:r>
              <a:rPr lang="en-CA" sz="3200" dirty="0"/>
              <a:t>4</a:t>
            </a:r>
            <a:endParaRPr sz="3200" dirty="0"/>
          </a:p>
          <a:p>
            <a:pPr algn="ctr">
              <a:defRPr sz="1000" b="1">
                <a:solidFill>
                  <a:srgbClr val="782336"/>
                </a:solidFill>
              </a:defRPr>
            </a:pPr>
            <a:r>
              <a:rPr dirty="0"/>
              <a:t>(1</a:t>
            </a:r>
            <a:r>
              <a:rPr lang="en-CA" dirty="0"/>
              <a:t>5</a:t>
            </a:r>
            <a:r>
              <a:rPr dirty="0"/>
              <a:t> </a:t>
            </a:r>
            <a:r>
              <a:rPr lang="en-CA" dirty="0"/>
              <a:t>Apr </a:t>
            </a:r>
            <a:r>
              <a:rPr dirty="0"/>
              <a:t>202</a:t>
            </a:r>
            <a:r>
              <a:rPr lang="en-CA" dirty="0"/>
              <a:t>4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>
            <a:spLocks noGrp="1"/>
          </p:cNvSpPr>
          <p:nvPr>
            <p:ph type="title"/>
          </p:nvPr>
        </p:nvSpPr>
        <p:spPr>
          <a:xfrm>
            <a:off x="445368" y="169642"/>
            <a:ext cx="8253264" cy="808294"/>
          </a:xfrm>
          <a:prstGeom prst="rect">
            <a:avLst/>
          </a:prstGeom>
        </p:spPr>
        <p:txBody>
          <a:bodyPr/>
          <a:lstStyle/>
          <a:p>
            <a:r>
              <a:t>Important Dates and Deadlines</a:t>
            </a:r>
          </a:p>
        </p:txBody>
      </p:sp>
      <p:sp>
        <p:nvSpPr>
          <p:cNvPr id="19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03992" y="998537"/>
            <a:ext cx="8686801" cy="5562601"/>
          </a:xfrm>
          <a:prstGeom prst="rect">
            <a:avLst/>
          </a:prstGeom>
        </p:spPr>
        <p:txBody>
          <a:bodyPr/>
          <a:lstStyle/>
          <a:p>
            <a:pPr>
              <a:defRPr sz="2000" b="1"/>
            </a:pPr>
            <a:r>
              <a:rPr dirty="0"/>
              <a:t>Changing your courses</a:t>
            </a:r>
          </a:p>
          <a:p>
            <a:pPr lvl="1">
              <a:defRPr sz="2000"/>
            </a:pPr>
            <a:r>
              <a:rPr dirty="0"/>
              <a:t>DNE: Last day to add/remove courses without academic or financial penalty</a:t>
            </a:r>
          </a:p>
          <a:p>
            <a:pPr lvl="1">
              <a:spcBef>
                <a:spcPts val="600"/>
              </a:spcBef>
              <a:defRPr sz="2000"/>
            </a:pPr>
            <a:r>
              <a:rPr dirty="0"/>
              <a:t>DISC: Last day for academic withdrawal (with/without refund)</a:t>
            </a:r>
          </a:p>
          <a:p>
            <a:pPr>
              <a:defRPr sz="2000" b="1"/>
            </a:pPr>
            <a:r>
              <a:rPr dirty="0"/>
              <a:t>Labs &amp; Tutorials</a:t>
            </a:r>
          </a:p>
          <a:p>
            <a:pPr lvl="1">
              <a:spcBef>
                <a:spcPts val="600"/>
              </a:spcBef>
              <a:defRPr sz="2000"/>
            </a:pPr>
            <a:r>
              <a:rPr dirty="0"/>
              <a:t>Generally, labs start the second week of term (i.e., first full week of term)</a:t>
            </a:r>
          </a:p>
          <a:p>
            <a:pPr lvl="1">
              <a:spcBef>
                <a:spcPts val="600"/>
              </a:spcBef>
              <a:defRPr sz="2000"/>
            </a:pPr>
            <a:r>
              <a:rPr dirty="0"/>
              <a:t>Always check your course outline for changes!</a:t>
            </a:r>
          </a:p>
          <a:p>
            <a:pPr marL="342900" lvl="1" indent="-342900">
              <a:buChar char="•"/>
              <a:defRPr sz="2000" b="1"/>
            </a:pPr>
            <a:r>
              <a:rPr dirty="0"/>
              <a:t>Mandatory CHEM 101 seminar</a:t>
            </a:r>
          </a:p>
          <a:p>
            <a:pPr lvl="1">
              <a:spcBef>
                <a:spcPts val="600"/>
              </a:spcBef>
              <a:defRPr sz="2000"/>
            </a:pPr>
            <a:r>
              <a:rPr dirty="0"/>
              <a:t>Academic code of conduct, usually 3</a:t>
            </a:r>
            <a:r>
              <a:rPr baseline="29800" dirty="0"/>
              <a:t>rd</a:t>
            </a:r>
            <a:r>
              <a:rPr dirty="0"/>
              <a:t> week of term (see course outline for changes)</a:t>
            </a:r>
          </a:p>
          <a:p>
            <a:pPr>
              <a:defRPr sz="2000" b="1"/>
            </a:pPr>
            <a:r>
              <a:rPr dirty="0"/>
              <a:t>Final Exams</a:t>
            </a:r>
          </a:p>
          <a:p>
            <a:pPr lvl="1">
              <a:defRPr sz="2000"/>
            </a:pPr>
            <a:r>
              <a:rPr dirty="0"/>
              <a:t>Schedule available late October/early November</a:t>
            </a:r>
            <a:r>
              <a:rPr lang="fr-CA" dirty="0"/>
              <a:t> (for </a:t>
            </a:r>
            <a:r>
              <a:rPr lang="fr-CA" dirty="0" err="1"/>
              <a:t>Fall</a:t>
            </a:r>
            <a:r>
              <a:rPr lang="fr-CA" dirty="0"/>
              <a:t> </a:t>
            </a:r>
            <a:r>
              <a:rPr lang="fr-CA" dirty="0" err="1"/>
              <a:t>term</a:t>
            </a:r>
            <a:r>
              <a:rPr lang="fr-CA" dirty="0"/>
              <a:t>)</a:t>
            </a:r>
            <a:endParaRPr dirty="0"/>
          </a:p>
          <a:p>
            <a:pPr lvl="1">
              <a:defRPr sz="2000"/>
            </a:pPr>
            <a:r>
              <a:rPr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https://www.concordia.ca/events/academic-dates.html</a:t>
            </a:r>
          </a:p>
        </p:txBody>
      </p:sp>
      <p:sp>
        <p:nvSpPr>
          <p:cNvPr id="196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717944" y="6467110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gister for Courses! ASAP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Register for Courses! ASAP!</a:t>
            </a:r>
          </a:p>
        </p:txBody>
      </p:sp>
      <p:sp>
        <p:nvSpPr>
          <p:cNvPr id="199" name="Register as soon as possible for all your courses once your registration block is lifted (during the next 2 working days).…"/>
          <p:cNvSpPr txBox="1">
            <a:spLocks noGrp="1"/>
          </p:cNvSpPr>
          <p:nvPr>
            <p:ph type="body" idx="1"/>
          </p:nvPr>
        </p:nvSpPr>
        <p:spPr>
          <a:xfrm>
            <a:off x="685800" y="1268621"/>
            <a:ext cx="7772400" cy="414157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91465" indent="-291465" defTabSz="777240">
              <a:spcBef>
                <a:spcPts val="1000"/>
              </a:spcBef>
              <a:defRPr sz="2040"/>
            </a:pPr>
            <a:r>
              <a:rPr b="1" dirty="0"/>
              <a:t>Register as soon as possible</a:t>
            </a:r>
            <a:r>
              <a:rPr dirty="0"/>
              <a:t> for all your courses once your registration block is lifted (during the next 2 working days).</a:t>
            </a:r>
          </a:p>
          <a:p>
            <a:pPr marL="291465" indent="-291465" defTabSz="777240">
              <a:spcBef>
                <a:spcPts val="1000"/>
              </a:spcBef>
              <a:defRPr sz="2040"/>
            </a:pPr>
            <a:r>
              <a:rPr b="1" dirty="0"/>
              <a:t>If a course is full you will need to keep trying</a:t>
            </a:r>
            <a:r>
              <a:rPr dirty="0"/>
              <a:t>. For courses with labs, access to a lab section (e.g., CHEM 205, CHEM 217) is required to get into the course. </a:t>
            </a:r>
          </a:p>
          <a:p>
            <a:pPr marL="291465" indent="-291465" defTabSz="777240">
              <a:spcBef>
                <a:spcPts val="1000"/>
              </a:spcBef>
              <a:defRPr sz="2040"/>
            </a:pPr>
            <a:r>
              <a:rPr dirty="0"/>
              <a:t>Once you are registered for a space in the lab, access to the lecture is automatic. </a:t>
            </a:r>
            <a:r>
              <a:rPr b="1" dirty="0"/>
              <a:t>Check different lab sections for free spaces</a:t>
            </a:r>
            <a:r>
              <a:rPr dirty="0"/>
              <a:t>.</a:t>
            </a:r>
          </a:p>
          <a:p>
            <a:pPr marL="291465" indent="-291465" defTabSz="777240">
              <a:spcBef>
                <a:spcPts val="1000"/>
              </a:spcBef>
              <a:defRPr sz="2040"/>
            </a:pPr>
            <a:r>
              <a:rPr b="1" dirty="0"/>
              <a:t>Students will drop in the meantime</a:t>
            </a:r>
            <a:r>
              <a:rPr dirty="0"/>
              <a:t> as they adjust their schedules. A seat might become available anytime on a first-come-first-served basis. Keep checking back often.</a:t>
            </a:r>
          </a:p>
          <a:p>
            <a:pPr marL="291465" indent="-291465" defTabSz="777240">
              <a:spcBef>
                <a:spcPts val="1000"/>
              </a:spcBef>
              <a:defRPr sz="2040"/>
            </a:pPr>
            <a:r>
              <a:rPr b="1" dirty="0"/>
              <a:t>If one or more courses are full, register for other courses</a:t>
            </a:r>
            <a:r>
              <a:rPr dirty="0"/>
              <a:t> with spaces available, while you keep trying for the others.</a:t>
            </a:r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26353" y="6467110"/>
            <a:ext cx="26524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If you change your mind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you change your mind…</a:t>
            </a:r>
          </a:p>
        </p:txBody>
      </p:sp>
      <p:sp>
        <p:nvSpPr>
          <p:cNvPr id="203" name="And you would like to change sections (e.g., to a different lecture or lab section or both)…"/>
          <p:cNvSpPr txBox="1">
            <a:spLocks noGrp="1"/>
          </p:cNvSpPr>
          <p:nvPr>
            <p:ph type="body" idx="1"/>
          </p:nvPr>
        </p:nvSpPr>
        <p:spPr>
          <a:xfrm>
            <a:off x="685800" y="1328058"/>
            <a:ext cx="7772400" cy="3429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22325" indent="-322325" defTabSz="859536">
              <a:lnSpc>
                <a:spcPct val="110000"/>
              </a:lnSpc>
              <a:spcBef>
                <a:spcPts val="1000"/>
              </a:spcBef>
              <a:defRPr sz="2256"/>
            </a:pPr>
            <a:r>
              <a:rPr dirty="0"/>
              <a:t>And you would like to change sections (e.g., to a different lecture or lab section or both)</a:t>
            </a:r>
          </a:p>
          <a:p>
            <a:pPr marL="322325" indent="-322325" defTabSz="859536">
              <a:lnSpc>
                <a:spcPct val="110000"/>
              </a:lnSpc>
              <a:spcBef>
                <a:spcPts val="1000"/>
              </a:spcBef>
              <a:defRPr sz="2256" b="1"/>
            </a:pPr>
            <a:r>
              <a:rPr dirty="0"/>
              <a:t>Use the SWAP function to switch</a:t>
            </a:r>
          </a:p>
          <a:p>
            <a:pPr marL="322325" indent="-322325" defTabSz="859536">
              <a:lnSpc>
                <a:spcPct val="110000"/>
              </a:lnSpc>
              <a:spcBef>
                <a:spcPts val="1000"/>
              </a:spcBef>
              <a:defRPr sz="2256" b="1"/>
            </a:pPr>
            <a:r>
              <a:rPr dirty="0"/>
              <a:t>Never DROP the course to re-</a:t>
            </a:r>
            <a:r>
              <a:rPr dirty="0" err="1"/>
              <a:t>enrol</a:t>
            </a:r>
            <a:r>
              <a:rPr dirty="0"/>
              <a:t> in a different section</a:t>
            </a:r>
            <a:r>
              <a:rPr b="0" dirty="0"/>
              <a:t>; the space might be taken by another student waiting to </a:t>
            </a:r>
            <a:r>
              <a:rPr b="0" dirty="0" err="1"/>
              <a:t>enrol</a:t>
            </a:r>
            <a:endParaRPr b="0" dirty="0"/>
          </a:p>
          <a:p>
            <a:pPr marL="322325" indent="-322325" defTabSz="859536">
              <a:lnSpc>
                <a:spcPct val="110000"/>
              </a:lnSpc>
              <a:spcBef>
                <a:spcPts val="1000"/>
              </a:spcBef>
              <a:defRPr sz="2256" b="1"/>
            </a:pPr>
            <a:r>
              <a:rPr b="0" dirty="0"/>
              <a:t>Any inadvertent drops cannot be undone. The drop is final</a:t>
            </a:r>
          </a:p>
          <a:p>
            <a:pPr marL="322325" indent="-322325" defTabSz="859536">
              <a:lnSpc>
                <a:spcPct val="110000"/>
              </a:lnSpc>
              <a:spcBef>
                <a:spcPts val="1000"/>
              </a:spcBef>
              <a:defRPr sz="2256" b="1"/>
            </a:pPr>
            <a:r>
              <a:rPr b="0" dirty="0"/>
              <a:t>If you need help with swapping, please contact Lisa Montesano at </a:t>
            </a:r>
            <a:r>
              <a:rPr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chemistry.reception@concordia.ca</a:t>
            </a:r>
            <a:r>
              <a:rPr b="0" dirty="0"/>
              <a:t>.</a:t>
            </a:r>
          </a:p>
        </p:txBody>
      </p:sp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>
            <a:spLocks noGrp="1"/>
          </p:cNvSpPr>
          <p:nvPr>
            <p:ph type="title"/>
          </p:nvPr>
        </p:nvSpPr>
        <p:spPr>
          <a:xfrm>
            <a:off x="-23814" y="0"/>
            <a:ext cx="9167815" cy="1143000"/>
          </a:xfrm>
          <a:prstGeom prst="rect">
            <a:avLst/>
          </a:prstGeom>
        </p:spPr>
        <p:txBody>
          <a:bodyPr/>
          <a:lstStyle/>
          <a:p>
            <a:r>
              <a:t>Labs</a:t>
            </a:r>
          </a:p>
        </p:txBody>
      </p:sp>
      <p:sp>
        <p:nvSpPr>
          <p:cNvPr id="20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5800" y="1295400"/>
            <a:ext cx="7772400" cy="4724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200" b="1"/>
            </a:pPr>
            <a:r>
              <a:rPr dirty="0"/>
              <a:t>You will need: </a:t>
            </a:r>
          </a:p>
          <a:p>
            <a:pPr lvl="1">
              <a:lnSpc>
                <a:spcPct val="90000"/>
              </a:lnSpc>
              <a:defRPr sz="2200"/>
            </a:pPr>
            <a:r>
              <a:rPr dirty="0"/>
              <a:t>lab coat</a:t>
            </a:r>
          </a:p>
          <a:p>
            <a:pPr lvl="1">
              <a:lnSpc>
                <a:spcPct val="90000"/>
              </a:lnSpc>
              <a:defRPr sz="2200"/>
            </a:pPr>
            <a:r>
              <a:rPr dirty="0"/>
              <a:t>safety glasses</a:t>
            </a:r>
          </a:p>
          <a:p>
            <a:pPr lvl="1">
              <a:lnSpc>
                <a:spcPct val="90000"/>
              </a:lnSpc>
              <a:defRPr sz="2200"/>
            </a:pPr>
            <a:r>
              <a:rPr dirty="0"/>
              <a:t>lab book</a:t>
            </a:r>
            <a:endParaRPr u="sng" dirty="0">
              <a:solidFill>
                <a:srgbClr val="222268"/>
              </a:solidFill>
            </a:endParaRPr>
          </a:p>
          <a:p>
            <a:pPr>
              <a:lnSpc>
                <a:spcPct val="90000"/>
              </a:lnSpc>
              <a:spcBef>
                <a:spcPts val="1600"/>
              </a:spcBef>
              <a:defRPr sz="2200" b="1"/>
            </a:pPr>
            <a:r>
              <a:rPr dirty="0"/>
              <a:t>Remember:</a:t>
            </a:r>
          </a:p>
          <a:p>
            <a:pPr lvl="1">
              <a:lnSpc>
                <a:spcPct val="90000"/>
              </a:lnSpc>
              <a:defRPr sz="2200"/>
            </a:pPr>
            <a:r>
              <a:rPr dirty="0"/>
              <a:t>Name &amp; contact details of the teaching assistant (TA)</a:t>
            </a:r>
          </a:p>
          <a:p>
            <a:pPr lvl="1">
              <a:lnSpc>
                <a:spcPct val="90000"/>
              </a:lnSpc>
              <a:defRPr sz="2200"/>
            </a:pPr>
            <a:r>
              <a:rPr dirty="0"/>
              <a:t>Completed pre-labs are required to enter the laboratory</a:t>
            </a:r>
          </a:p>
          <a:p>
            <a:pPr lvl="1">
              <a:lnSpc>
                <a:spcPct val="90000"/>
              </a:lnSpc>
              <a:defRPr sz="2200"/>
            </a:pPr>
            <a:r>
              <a:rPr dirty="0"/>
              <a:t>Late entry into labs is not permitted</a:t>
            </a:r>
          </a:p>
          <a:p>
            <a:pPr lvl="1">
              <a:lnSpc>
                <a:spcPct val="90000"/>
              </a:lnSpc>
              <a:defRPr sz="2200"/>
            </a:pPr>
            <a:r>
              <a:rPr dirty="0"/>
              <a:t>Data sheet must be signed by TA</a:t>
            </a:r>
          </a:p>
          <a:p>
            <a:pPr marL="0" lvl="1" indent="457200">
              <a:lnSpc>
                <a:spcPct val="90000"/>
              </a:lnSpc>
              <a:buSzTx/>
              <a:buNone/>
              <a:defRPr sz="2200"/>
            </a:pPr>
            <a:endParaRPr dirty="0"/>
          </a:p>
          <a:p>
            <a:pPr marL="0" lvl="1" indent="457200" algn="ctr">
              <a:lnSpc>
                <a:spcPct val="90000"/>
              </a:lnSpc>
              <a:buSzTx/>
              <a:buNone/>
              <a:defRPr sz="2200" b="1"/>
            </a:pPr>
            <a:r>
              <a:rPr dirty="0"/>
              <a:t>Your lab supervisor will provide detailed information at the mandatory introductory session.</a:t>
            </a:r>
          </a:p>
        </p:txBody>
      </p:sp>
      <p:pic>
        <p:nvPicPr>
          <p:cNvPr id="20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70" y="1306285"/>
            <a:ext cx="1143260" cy="171926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717944" y="6467110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E5D2-9F58-9F75-522C-97D27285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Co-op and </a:t>
            </a:r>
            <a:r>
              <a:rPr lang="en-CA" dirty="0" err="1"/>
              <a:t>C.Edge</a:t>
            </a:r>
            <a:r>
              <a:rPr lang="en-CA" dirty="0"/>
              <a:t>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56C969-296C-1C21-0F5E-45A875360786}"/>
              </a:ext>
            </a:extLst>
          </p:cNvPr>
          <p:cNvSpPr txBox="1"/>
          <p:nvPr/>
        </p:nvSpPr>
        <p:spPr>
          <a:xfrm>
            <a:off x="377263" y="1059834"/>
            <a:ext cx="838947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Add PAID WORK EXPERIENCE in your field whilst studying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274A5-D8DE-D831-350F-E1BCAB96C639}"/>
              </a:ext>
            </a:extLst>
          </p:cNvPr>
          <p:cNvSpPr txBox="1"/>
          <p:nvPr/>
        </p:nvSpPr>
        <p:spPr>
          <a:xfrm>
            <a:off x="756745" y="1587739"/>
            <a:ext cx="4445875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Co-op</a:t>
            </a: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=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3 internships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Requirements: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Specialization or </a:t>
            </a:r>
            <a:r>
              <a:rPr lang="en-US" dirty="0" err="1"/>
              <a:t>Honours</a:t>
            </a:r>
            <a:endParaRPr lang="en-US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Full-time status (12 credits each study term)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Min 2.8 GPA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F30E66-B01A-9A51-D666-AD743600C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66" y="1493150"/>
            <a:ext cx="3173521" cy="3802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BF4F45-FAD7-0327-4245-D7B314A4F25D}"/>
              </a:ext>
            </a:extLst>
          </p:cNvPr>
          <p:cNvSpPr txBox="1"/>
          <p:nvPr/>
        </p:nvSpPr>
        <p:spPr>
          <a:xfrm>
            <a:off x="756745" y="4036649"/>
            <a:ext cx="444587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C.Edge</a:t>
            </a: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= </a:t>
            </a:r>
            <a:r>
              <a:rPr lang="en-US" dirty="0"/>
              <a:t>1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internship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Specialization or </a:t>
            </a:r>
            <a:r>
              <a:rPr lang="en-US" dirty="0" err="1"/>
              <a:t>Honours</a:t>
            </a:r>
            <a:endParaRPr lang="en-US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Min 2.5 GPA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3D2E5-BC44-1143-3932-D349F11E0E66}"/>
              </a:ext>
            </a:extLst>
          </p:cNvPr>
          <p:cNvSpPr txBox="1"/>
          <p:nvPr/>
        </p:nvSpPr>
        <p:spPr>
          <a:xfrm>
            <a:off x="377263" y="5295503"/>
            <a:ext cx="746165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06488" algn="l"/>
              </a:tabLst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In-takes:	Co-op: Admission, and every January and September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06488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C.Edge</a:t>
            </a:r>
            <a:r>
              <a:rPr lang="en-US" sz="2000" dirty="0"/>
              <a:t>: every February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79C53-9460-E89B-5408-3A6BFB18D3E9}"/>
              </a:ext>
            </a:extLst>
          </p:cNvPr>
          <p:cNvSpPr txBox="1"/>
          <p:nvPr/>
        </p:nvSpPr>
        <p:spPr>
          <a:xfrm>
            <a:off x="6632028" y="5723362"/>
            <a:ext cx="180594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  <a:hlinkClick r:id="rId3"/>
              </a:rPr>
              <a:t>dr.x@concordia.ca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1C536-3C1A-7854-4201-5855583749B7}"/>
              </a:ext>
            </a:extLst>
          </p:cNvPr>
          <p:cNvSpPr txBox="1"/>
          <p:nvPr/>
        </p:nvSpPr>
        <p:spPr>
          <a:xfrm>
            <a:off x="7363210" y="4751016"/>
            <a:ext cx="90665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+2 electives</a:t>
            </a:r>
          </a:p>
        </p:txBody>
      </p:sp>
    </p:spTree>
    <p:extLst>
      <p:ext uri="{BB962C8B-B14F-4D97-AF65-F5344CB8AC3E}">
        <p14:creationId xmlns:p14="http://schemas.microsoft.com/office/powerpoint/2010/main" val="369576866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 txBox="1">
            <a:spLocks noGrp="1"/>
          </p:cNvSpPr>
          <p:nvPr>
            <p:ph type="title"/>
          </p:nvPr>
        </p:nvSpPr>
        <p:spPr>
          <a:xfrm>
            <a:off x="-23814" y="0"/>
            <a:ext cx="9167815" cy="1143000"/>
          </a:xfrm>
          <a:prstGeom prst="rect">
            <a:avLst/>
          </a:prstGeom>
        </p:spPr>
        <p:txBody>
          <a:bodyPr/>
          <a:lstStyle/>
          <a:p>
            <a:r>
              <a:t>Key Sources of Information</a:t>
            </a:r>
          </a:p>
        </p:txBody>
      </p:sp>
      <p:sp>
        <p:nvSpPr>
          <p:cNvPr id="21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52399" y="1053570"/>
            <a:ext cx="8839201" cy="4970422"/>
          </a:xfrm>
          <a:prstGeom prst="rect">
            <a:avLst/>
          </a:prstGeom>
        </p:spPr>
        <p:txBody>
          <a:bodyPr/>
          <a:lstStyle/>
          <a:p>
            <a:pPr marL="267461" indent="-267461" defTabSz="713231">
              <a:spcBef>
                <a:spcPts val="300"/>
              </a:spcBef>
              <a:defRPr sz="1560"/>
            </a:pPr>
            <a:r>
              <a:t>Student Portal on myConcordia: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https://my.concordia.ca/</a:t>
            </a:r>
            <a:r>
              <a:t> </a:t>
            </a:r>
          </a:p>
          <a:p>
            <a:pPr marL="624077" lvl="1" indent="-267461" defTabSz="713231">
              <a:spcBef>
                <a:spcPts val="300"/>
              </a:spcBef>
              <a:buChar char="•"/>
              <a:defRPr sz="1560"/>
            </a:pPr>
            <a:r>
              <a:t>incl. </a:t>
            </a:r>
            <a:r>
              <a:rPr b="1"/>
              <a:t>Academic Requirements/Advisement Report</a:t>
            </a:r>
            <a:r>
              <a:t> to monitor your study progress</a:t>
            </a:r>
          </a:p>
          <a:p>
            <a:pPr marL="267461" indent="-267461" defTabSz="713231">
              <a:spcBef>
                <a:spcPts val="300"/>
              </a:spcBef>
              <a:defRPr sz="1560"/>
            </a:pPr>
            <a:r>
              <a:t>Chemistry &amp; Biochemistry website: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/>
              </a:rPr>
              <a:t>http://chem.concordia.ca/</a:t>
            </a:r>
          </a:p>
          <a:p>
            <a:pPr marL="267461" indent="-267461" defTabSz="713231">
              <a:spcBef>
                <a:spcPts val="300"/>
              </a:spcBef>
              <a:defRPr sz="1560"/>
            </a:pPr>
            <a:r>
              <a:t>Chemistry &amp; Biochemistry Information: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/>
              </a:rPr>
              <a:t>https://www.concordia.ca/artsci/chemistry/programs/undergraduate/procedures-forms.html</a:t>
            </a:r>
          </a:p>
          <a:p>
            <a:pPr marL="267461" indent="-267461" defTabSz="713231">
              <a:spcBef>
                <a:spcPts val="300"/>
              </a:spcBef>
              <a:defRPr sz="1560"/>
            </a:pPr>
            <a:r>
              <a:t>Chemistry &amp; Biochemistry Undergraduate Calendar: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5"/>
              </a:rPr>
              <a:t>https://www.concordia.ca/academics/undergraduate/calendar/current/sec31/31-050.html</a:t>
            </a:r>
          </a:p>
          <a:p>
            <a:pPr marL="267461" indent="-267461" defTabSz="713231">
              <a:spcBef>
                <a:spcPts val="300"/>
              </a:spcBef>
              <a:defRPr sz="1560"/>
            </a:pPr>
            <a:r>
              <a:t>Academic Dates: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6"/>
              </a:rPr>
              <a:t>https://www.concordia.ca/events/academic-dates.html</a:t>
            </a:r>
          </a:p>
          <a:p>
            <a:pPr marL="267461" indent="-267461" defTabSz="713231">
              <a:spcBef>
                <a:spcPts val="300"/>
              </a:spcBef>
              <a:defRPr sz="1560"/>
            </a:pPr>
            <a:r>
              <a:t>Birks Student Center: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7"/>
              </a:rPr>
              <a:t>https://www.concordia.ca/students/birks.html</a:t>
            </a:r>
          </a:p>
          <a:p>
            <a:pPr marL="267461" indent="-267461" defTabSz="713231">
              <a:spcBef>
                <a:spcPts val="300"/>
              </a:spcBef>
              <a:defRPr sz="1560"/>
            </a:pPr>
            <a:r>
              <a:t>Student Academic Services: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8"/>
              </a:rPr>
              <a:t>https://www.concordia.ca/artsci/students/sas.html</a:t>
            </a:r>
          </a:p>
          <a:p>
            <a:pPr marL="267461" indent="-267461" defTabSz="713231">
              <a:spcBef>
                <a:spcPts val="300"/>
              </a:spcBef>
              <a:defRPr sz="1560"/>
            </a:pPr>
            <a:r>
              <a:t>International Students Office: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9"/>
              </a:rPr>
              <a:t>https://www.concordia.ca/students/international.html</a:t>
            </a:r>
          </a:p>
          <a:p>
            <a:pPr marL="267461" indent="-267461" defTabSz="713231">
              <a:spcBef>
                <a:spcPts val="300"/>
              </a:spcBef>
              <a:defRPr sz="1560"/>
            </a:pPr>
            <a:r>
              <a:t>Departmental Advisors: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10"/>
              </a:rPr>
              <a:t>https://www.concordia.ca/artsci/students/department-advisors.html</a:t>
            </a:r>
          </a:p>
          <a:p>
            <a:pPr marL="267461" indent="-267461" defTabSz="713231">
              <a:spcBef>
                <a:spcPts val="300"/>
              </a:spcBef>
              <a:defRPr sz="1560"/>
            </a:pPr>
            <a:r>
              <a:t>Course registration guide: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11"/>
              </a:rPr>
              <a:t>https://www.concordia.ca/students/registration.html</a:t>
            </a:r>
          </a:p>
          <a:p>
            <a:pPr marL="267461" indent="-267461" defTabSz="713231">
              <a:spcBef>
                <a:spcPts val="300"/>
              </a:spcBef>
              <a:defRPr sz="1560"/>
            </a:pPr>
            <a:r>
              <a:t>Elective groups: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12"/>
              </a:rPr>
              <a:t>https://www.concordia.ca/artsci/academics/interdisciplinary/elective-groups.html</a:t>
            </a:r>
          </a:p>
          <a:p>
            <a:pPr marL="267461" indent="-267461" defTabSz="713231">
              <a:spcBef>
                <a:spcPts val="300"/>
              </a:spcBef>
              <a:defRPr sz="1560"/>
            </a:pPr>
            <a:r>
              <a:t>Late registration &amp; withdrawal: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13"/>
              </a:rPr>
              <a:t>https://www.concordia.ca/content/dam/concordia/offices/registrar/docs/forms/student-request.pdf</a:t>
            </a:r>
          </a:p>
          <a:p>
            <a:pPr marL="267461" indent="-267461" defTabSz="713231">
              <a:spcBef>
                <a:spcPts val="300"/>
              </a:spcBef>
              <a:defRPr sz="1560" b="1"/>
            </a:pPr>
            <a:endParaRPr u="sng">
              <a:solidFill>
                <a:srgbClr val="009999"/>
              </a:solidFill>
              <a:uFill>
                <a:solidFill>
                  <a:srgbClr val="009999"/>
                </a:solidFill>
              </a:uFill>
              <a:hlinkClick r:id="rId13"/>
            </a:endParaRPr>
          </a:p>
          <a:p>
            <a:pPr marL="0" indent="0" algn="ctr" defTabSz="713231">
              <a:spcBef>
                <a:spcPts val="300"/>
              </a:spcBef>
              <a:buSzTx/>
              <a:buNone/>
              <a:defRPr sz="1560" b="1"/>
            </a:pPr>
            <a:r>
              <a:t>Google search the Concordia website: Type your search term with “Concordia” included</a:t>
            </a:r>
          </a:p>
        </p:txBody>
      </p:sp>
      <p:sp>
        <p:nvSpPr>
          <p:cNvPr id="213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717944" y="6467110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>
            <a:spLocks noGrp="1"/>
          </p:cNvSpPr>
          <p:nvPr>
            <p:ph type="title"/>
          </p:nvPr>
        </p:nvSpPr>
        <p:spPr>
          <a:xfrm>
            <a:off x="-23814" y="0"/>
            <a:ext cx="9167815" cy="762000"/>
          </a:xfrm>
          <a:prstGeom prst="rect">
            <a:avLst/>
          </a:prstGeom>
        </p:spPr>
        <p:txBody>
          <a:bodyPr/>
          <a:lstStyle/>
          <a:p>
            <a:r>
              <a:t>HELP!</a:t>
            </a:r>
          </a:p>
        </p:txBody>
      </p:sp>
      <p:sp>
        <p:nvSpPr>
          <p:cNvPr id="21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16693" y="762000"/>
            <a:ext cx="8710614" cy="5334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defRPr sz="1600" b="1"/>
            </a:pPr>
            <a:r>
              <a:t>Professor of your course!</a:t>
            </a:r>
          </a:p>
          <a:p>
            <a:pPr>
              <a:spcBef>
                <a:spcPts val="300"/>
              </a:spcBef>
              <a:defRPr sz="1600" b="1"/>
            </a:pPr>
            <a:r>
              <a:t>Departmental academic advisor</a:t>
            </a:r>
          </a:p>
          <a:p>
            <a:pPr marL="800100" lvl="1" indent="-342900">
              <a:spcBef>
                <a:spcPts val="300"/>
              </a:spcBef>
              <a:buChar char="•"/>
              <a:defRPr sz="1600"/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chembiochem.advising@concordia.ca</a:t>
            </a:r>
          </a:p>
          <a:p>
            <a:pPr marL="800100" lvl="1" indent="-342900">
              <a:spcBef>
                <a:spcPts val="300"/>
              </a:spcBef>
              <a:buChar char="•"/>
              <a:defRPr sz="1600"/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/>
              </a:rPr>
              <a:t>chemistry.reception@concordia.ca</a:t>
            </a:r>
          </a:p>
          <a:p>
            <a:pPr>
              <a:spcBef>
                <a:spcPts val="300"/>
              </a:spcBef>
              <a:defRPr sz="1600"/>
            </a:pPr>
            <a:r>
              <a:t>Student Hub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/>
              </a:rPr>
              <a:t>http://www.concordia.ca/students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Access Centre for Students with Disabilities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5"/>
              </a:rPr>
              <a:t>http://www.concordia.ca/students/accessibility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Student Success Centre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6"/>
              </a:rPr>
              <a:t>http://www.concordia.ca/students/success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Counselling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7"/>
              </a:rPr>
              <a:t>http://www.concordia.ca/students/counselling-life-skills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Concordia Library Citation &amp; Style Guides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8"/>
              </a:rPr>
              <a:t>https://library.concordia.ca/help/citing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Health Services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9"/>
              </a:rPr>
              <a:t>http://www.concordia.ca/students/health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Financial Aid and Awards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10"/>
              </a:rPr>
              <a:t>http://www.concordia.ca/offices/faao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Academic Integrity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11"/>
              </a:rPr>
              <a:t>http://www.concordia.ca/students/academic-integrity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Dean of Students Office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12"/>
              </a:rPr>
              <a:t>http://www.concordia.ca/offices/dean-students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International Students Office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13"/>
              </a:rPr>
              <a:t>http://www.concordia.ca/students/international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Sexual Assault Resource Centre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14"/>
              </a:rPr>
              <a:t>http://www.concordia.ca/students/sexual-assault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HOJO, Off Campus Housing &amp; Job Bank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15"/>
              </a:rPr>
              <a:t>https://www.csu.qc.ca/services/hojo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CSU Advocacy Centre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16"/>
              </a:rPr>
              <a:t>https://www.csu.qc.ca/services/advocacy/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Aboriginal Student Resources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17"/>
              </a:rPr>
              <a:t>http://www.concordia.ca/students/aboriginal</a:t>
            </a:r>
            <a:r>
              <a:t>)</a:t>
            </a:r>
          </a:p>
          <a:p>
            <a:pPr>
              <a:spcBef>
                <a:spcPts val="300"/>
              </a:spcBef>
              <a:defRPr sz="1600"/>
            </a:pPr>
            <a:r>
              <a:t>Mental Health (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18"/>
              </a:rPr>
              <a:t>https://www.concordia.ca/students/health/mental-health.html</a:t>
            </a:r>
            <a:r>
              <a:t>)</a:t>
            </a:r>
          </a:p>
        </p:txBody>
      </p:sp>
      <p:sp>
        <p:nvSpPr>
          <p:cNvPr id="217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717944" y="6467110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>
            <a:spLocks noGrp="1"/>
          </p:cNvSpPr>
          <p:nvPr>
            <p:ph type="title"/>
          </p:nvPr>
        </p:nvSpPr>
        <p:spPr>
          <a:xfrm>
            <a:off x="-23814" y="0"/>
            <a:ext cx="9167815" cy="1143000"/>
          </a:xfrm>
          <a:prstGeom prst="rect">
            <a:avLst/>
          </a:prstGeom>
        </p:spPr>
        <p:txBody>
          <a:bodyPr/>
          <a:lstStyle/>
          <a:p>
            <a:r>
              <a:t>Opportunities</a:t>
            </a:r>
          </a:p>
        </p:txBody>
      </p:sp>
      <p:sp>
        <p:nvSpPr>
          <p:cNvPr id="22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717944" y="6467110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221" name="Content Placeholder 2"/>
          <p:cNvSpPr txBox="1"/>
          <p:nvPr/>
        </p:nvSpPr>
        <p:spPr>
          <a:xfrm>
            <a:off x="388620" y="1295400"/>
            <a:ext cx="8366760" cy="3193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200" b="1"/>
            </a:pPr>
            <a:r>
              <a:t>Keep an eye out and think ahead — </a:t>
            </a:r>
          </a:p>
          <a:p>
            <a:pPr>
              <a:spcBef>
                <a:spcPts val="500"/>
              </a:spcBef>
              <a:defRPr sz="2200" b="1"/>
            </a:pPr>
            <a:endParaRPr/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/>
            </a:pPr>
            <a:r>
              <a:t>NSERC &amp; Concordia USRA (departmental information session)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/>
            </a:pPr>
            <a:r>
              <a:t>Summer research in the labs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/>
            </a:pPr>
            <a:r>
              <a:t>International exchanges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/>
            </a:pPr>
            <a:r>
              <a:t>Demonstrating and stock-room work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/>
            </a:pPr>
            <a:r>
              <a:t>Strategic learning leaders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/>
            </a:pPr>
            <a:r>
              <a:t>Scholarships and awards</a:t>
            </a:r>
          </a:p>
        </p:txBody>
      </p:sp>
      <p:pic>
        <p:nvPicPr>
          <p:cNvPr id="2" name="Picture 1" descr="A close up of a paper&#10;&#10;Description automatically generated">
            <a:extLst>
              <a:ext uri="{FF2B5EF4-FFF2-40B4-BE49-F238E27FC236}">
                <a16:creationId xmlns:a16="http://schemas.microsoft.com/office/drawing/2014/main" id="{D366122F-7387-5D6E-6ADE-3DF64FC30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7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9" cy="6859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 Two-part Pre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Two-part Presentation</a:t>
            </a:r>
          </a:p>
        </p:txBody>
      </p:sp>
      <p:sp>
        <p:nvSpPr>
          <p:cNvPr id="121" name="CHEM Touchstone present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2715" indent="-272715" defTabSz="777240">
              <a:spcBef>
                <a:spcPts val="400"/>
              </a:spcBef>
              <a:buAutoNum type="arabicPeriod"/>
              <a:defRPr sz="2040"/>
            </a:pPr>
            <a:r>
              <a:t>CHEM Touchstone presentation</a:t>
            </a:r>
          </a:p>
          <a:p>
            <a:pPr marL="272715" indent="-272715" defTabSz="777240">
              <a:spcBef>
                <a:spcPts val="400"/>
              </a:spcBef>
              <a:buAutoNum type="arabicPeriod"/>
              <a:defRPr sz="2040"/>
            </a:pPr>
            <a:r>
              <a:t>Information available on the departmental advising page at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https://www.concordia.ca/artsci/chemistry/programs/undergraduate/procedures-forms.html</a:t>
            </a:r>
          </a:p>
          <a:p>
            <a:pPr marL="0" indent="0" defTabSz="777240">
              <a:spcBef>
                <a:spcPts val="400"/>
              </a:spcBef>
              <a:buSzTx/>
              <a:buNone/>
              <a:defRPr sz="2040"/>
            </a:pPr>
            <a:endParaRPr u="sng">
              <a:solidFill>
                <a:srgbClr val="009999"/>
              </a:solidFill>
              <a:uFill>
                <a:solidFill>
                  <a:srgbClr val="009999"/>
                </a:solidFill>
              </a:uFill>
              <a:hlinkClick r:id="rId2"/>
            </a:endParaRPr>
          </a:p>
          <a:p>
            <a:pPr marL="0" indent="0" algn="ctr" defTabSz="777240">
              <a:spcBef>
                <a:spcPts val="400"/>
              </a:spcBef>
              <a:buSzTx/>
              <a:buNone/>
              <a:defRPr sz="2040" b="1"/>
            </a:pPr>
            <a:r>
              <a:t>Make sure that you are familiar with your program and your degree. Ask your questions early!</a:t>
            </a:r>
          </a:p>
          <a:p>
            <a:pPr marL="0" indent="0" algn="ctr" defTabSz="777240">
              <a:spcBef>
                <a:spcPts val="400"/>
              </a:spcBef>
              <a:buSzTx/>
              <a:buNone/>
              <a:defRPr sz="2040" b="1"/>
            </a:pPr>
            <a:endParaRPr/>
          </a:p>
          <a:p>
            <a:pPr marL="0" indent="0" algn="ctr" defTabSz="777240">
              <a:spcBef>
                <a:spcPts val="400"/>
              </a:spcBef>
              <a:buSzTx/>
              <a:buNone/>
              <a:defRPr sz="2040"/>
            </a:pPr>
            <a:r>
              <a:t>The FAS Touchstone seminar introduces you to the resources available to help you navigate the university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2702" y="6467110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xfrm>
            <a:off x="-23814" y="0"/>
            <a:ext cx="9167815" cy="1143000"/>
          </a:xfrm>
          <a:prstGeom prst="rect">
            <a:avLst/>
          </a:prstGeom>
        </p:spPr>
        <p:txBody>
          <a:bodyPr/>
          <a:lstStyle/>
          <a:p>
            <a:r>
              <a:t>Department Contacts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50495" y="1181100"/>
            <a:ext cx="7772401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603504">
              <a:lnSpc>
                <a:spcPct val="90000"/>
              </a:lnSpc>
              <a:spcBef>
                <a:spcPts val="300"/>
              </a:spcBef>
              <a:buSzTx/>
              <a:buNone/>
              <a:defRPr sz="1584"/>
            </a:pPr>
            <a:r>
              <a:rPr dirty="0"/>
              <a:t>Questions about courses and your program?</a:t>
            </a:r>
            <a:endParaRPr b="1" dirty="0"/>
          </a:p>
          <a:p>
            <a:pPr marL="0" indent="0" defTabSz="603504">
              <a:lnSpc>
                <a:spcPct val="90000"/>
              </a:lnSpc>
              <a:spcBef>
                <a:spcPts val="300"/>
              </a:spcBef>
              <a:buSzTx/>
              <a:buNone/>
              <a:defRPr sz="1584" b="1"/>
            </a:pPr>
            <a:endParaRPr b="1" dirty="0"/>
          </a:p>
          <a:p>
            <a:pPr marL="0" indent="0" defTabSz="603504">
              <a:lnSpc>
                <a:spcPct val="90000"/>
              </a:lnSpc>
              <a:spcBef>
                <a:spcPts val="300"/>
              </a:spcBef>
              <a:buSzTx/>
              <a:buNone/>
              <a:defRPr sz="1584" b="1"/>
            </a:pPr>
            <a:r>
              <a:rPr dirty="0"/>
              <a:t>Contact the departmental undergraduate student advising team — </a:t>
            </a:r>
            <a:endParaRPr b="0" dirty="0"/>
          </a:p>
          <a:p>
            <a:pPr marL="226314" indent="-226314" defTabSz="603504">
              <a:lnSpc>
                <a:spcPct val="90000"/>
              </a:lnSpc>
              <a:spcBef>
                <a:spcPts val="300"/>
              </a:spcBef>
              <a:defRPr sz="1584"/>
            </a:pPr>
            <a:r>
              <a:rPr dirty="0"/>
              <a:t>Departmental advising hub</a:t>
            </a:r>
            <a:br>
              <a:rPr dirty="0"/>
            </a:br>
            <a:r>
              <a:rPr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https://www.concordia.ca/artsci/chemistry/programs/undergraduate/procedures-forms.html</a:t>
            </a:r>
          </a:p>
          <a:p>
            <a:pPr marL="226314" indent="-226314" defTabSz="603504">
              <a:lnSpc>
                <a:spcPct val="90000"/>
              </a:lnSpc>
              <a:spcBef>
                <a:spcPts val="300"/>
              </a:spcBef>
              <a:defRPr sz="1584"/>
            </a:pPr>
            <a:r>
              <a:rPr dirty="0"/>
              <a:t>Dr. Gregor Kos, Undergraduate Program Advisor (</a:t>
            </a:r>
            <a:r>
              <a:rPr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/>
              </a:rPr>
              <a:t>chembiochem.advising@concordia.ca</a:t>
            </a:r>
            <a:r>
              <a:rPr dirty="0"/>
              <a:t>)</a:t>
            </a:r>
            <a:endParaRPr lang="en-CA" dirty="0"/>
          </a:p>
          <a:p>
            <a:pPr marL="226314" indent="-226314" defTabSz="603504">
              <a:lnSpc>
                <a:spcPct val="90000"/>
              </a:lnSpc>
              <a:spcBef>
                <a:spcPts val="300"/>
              </a:spcBef>
              <a:defRPr sz="1584"/>
            </a:pPr>
            <a:r>
              <a:rPr lang="en-CA" dirty="0"/>
              <a:t>Dr. Xavier </a:t>
            </a:r>
            <a:r>
              <a:rPr lang="en-CA" dirty="0" err="1"/>
              <a:t>Ottenwaelder</a:t>
            </a:r>
            <a:r>
              <a:rPr lang="en-CA" dirty="0"/>
              <a:t>, Co-op Academic Director </a:t>
            </a:r>
            <a:br>
              <a:rPr lang="en-CA" dirty="0"/>
            </a:br>
            <a:r>
              <a:rPr lang="en-CA" dirty="0"/>
              <a:t>(</a:t>
            </a:r>
            <a:r>
              <a:rPr lang="en-CA" dirty="0">
                <a:hlinkClick r:id="rId4"/>
              </a:rPr>
              <a:t>dr.x@concordia.ca</a:t>
            </a:r>
            <a:r>
              <a:rPr lang="en-CA" dirty="0"/>
              <a:t>)</a:t>
            </a:r>
            <a:endParaRPr dirty="0"/>
          </a:p>
          <a:p>
            <a:pPr marL="226314" indent="-226314" defTabSz="603504">
              <a:lnSpc>
                <a:spcPct val="90000"/>
              </a:lnSpc>
              <a:spcBef>
                <a:spcPts val="300"/>
              </a:spcBef>
              <a:defRPr sz="1584"/>
            </a:pPr>
            <a:r>
              <a:rPr dirty="0"/>
              <a:t>Lisa Montesano, Undergraduate Program Assistant (</a:t>
            </a:r>
            <a:r>
              <a:rPr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5"/>
              </a:rPr>
              <a:t>chemistry.reception@concordia.ca</a:t>
            </a:r>
            <a:r>
              <a:rPr dirty="0"/>
              <a:t>)</a:t>
            </a:r>
          </a:p>
          <a:p>
            <a:pPr marL="226314" indent="-226314" defTabSz="603504">
              <a:lnSpc>
                <a:spcPct val="90000"/>
              </a:lnSpc>
              <a:spcBef>
                <a:spcPts val="300"/>
              </a:spcBef>
              <a:defRPr sz="1584"/>
            </a:pPr>
            <a:r>
              <a:rPr dirty="0"/>
              <a:t>Advising hours: See automatic booking link for availabilities; if you are unavailable, please send an email with 3 slots that you are available (date &amp; time)</a:t>
            </a:r>
          </a:p>
          <a:p>
            <a:pPr marL="0" indent="0" defTabSz="603504">
              <a:lnSpc>
                <a:spcPct val="90000"/>
              </a:lnSpc>
              <a:spcBef>
                <a:spcPts val="300"/>
              </a:spcBef>
              <a:buSzTx/>
              <a:buNone/>
              <a:defRPr sz="1584"/>
            </a:pPr>
            <a:endParaRPr dirty="0"/>
          </a:p>
          <a:p>
            <a:pPr marL="0" indent="0" algn="ctr" defTabSz="603504">
              <a:lnSpc>
                <a:spcPct val="90000"/>
              </a:lnSpc>
              <a:spcBef>
                <a:spcPts val="300"/>
              </a:spcBef>
              <a:buSzTx/>
              <a:buNone/>
              <a:defRPr sz="1584" b="1"/>
            </a:pPr>
            <a:r>
              <a:rPr dirty="0"/>
              <a:t>Include your student ID in all requests</a:t>
            </a:r>
          </a:p>
          <a:p>
            <a:pPr marL="0" indent="0" defTabSz="603504">
              <a:lnSpc>
                <a:spcPct val="90000"/>
              </a:lnSpc>
              <a:spcBef>
                <a:spcPts val="300"/>
              </a:spcBef>
              <a:buSzTx/>
              <a:buNone/>
              <a:defRPr sz="1584"/>
            </a:pPr>
            <a:endParaRPr dirty="0"/>
          </a:p>
          <a:p>
            <a:pPr marL="226314" indent="-226314" defTabSz="603504">
              <a:lnSpc>
                <a:spcPct val="90000"/>
              </a:lnSpc>
              <a:spcBef>
                <a:spcPts val="300"/>
              </a:spcBef>
              <a:defRPr sz="1584"/>
            </a:pPr>
            <a:r>
              <a:rPr dirty="0"/>
              <a:t>Dr. Heidi </a:t>
            </a:r>
            <a:r>
              <a:rPr dirty="0" err="1"/>
              <a:t>Muchall</a:t>
            </a:r>
            <a:r>
              <a:rPr dirty="0"/>
              <a:t>, Undergraduate Program Director</a:t>
            </a:r>
          </a:p>
          <a:p>
            <a:pPr marL="226314" indent="-226314" defTabSz="603504">
              <a:lnSpc>
                <a:spcPct val="90000"/>
              </a:lnSpc>
              <a:spcBef>
                <a:spcPts val="300"/>
              </a:spcBef>
              <a:defRPr sz="1584"/>
            </a:pPr>
            <a:r>
              <a:rPr dirty="0"/>
              <a:t>Maria </a:t>
            </a:r>
            <a:r>
              <a:rPr dirty="0" err="1"/>
              <a:t>Dochia</a:t>
            </a:r>
            <a:r>
              <a:rPr dirty="0"/>
              <a:t>, Technical Staff Supervisor</a:t>
            </a:r>
          </a:p>
          <a:p>
            <a:pPr marL="226314" indent="-226314" defTabSz="603504">
              <a:lnSpc>
                <a:spcPct val="90000"/>
              </a:lnSpc>
              <a:spcBef>
                <a:spcPts val="300"/>
              </a:spcBef>
              <a:defRPr sz="1584"/>
            </a:pPr>
            <a:r>
              <a:rPr dirty="0"/>
              <a:t>Department faculty (transfer credit review)</a:t>
            </a:r>
          </a:p>
        </p:txBody>
      </p:sp>
      <p:sp>
        <p:nvSpPr>
          <p:cNvPr id="126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802702" y="6467110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 noGrp="1"/>
          </p:cNvSpPr>
          <p:nvPr>
            <p:ph type="title"/>
          </p:nvPr>
        </p:nvSpPr>
        <p:spPr>
          <a:xfrm>
            <a:off x="-23814" y="0"/>
            <a:ext cx="9167815" cy="1143000"/>
          </a:xfrm>
          <a:prstGeom prst="rect">
            <a:avLst/>
          </a:prstGeom>
        </p:spPr>
        <p:txBody>
          <a:bodyPr/>
          <a:lstStyle/>
          <a:p>
            <a:r>
              <a:t>Programs Offered</a:t>
            </a:r>
          </a:p>
        </p:txBody>
      </p:sp>
      <p:sp>
        <p:nvSpPr>
          <p:cNvPr id="12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95300" y="1173955"/>
            <a:ext cx="8153400" cy="3464719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Honours</a:t>
            </a:r>
            <a:r>
              <a:rPr dirty="0"/>
              <a:t> (Chemistry or Biochemistry)*</a:t>
            </a:r>
          </a:p>
          <a:p>
            <a:r>
              <a:rPr dirty="0"/>
              <a:t>Specialization (Chemistry or Biochemistry)*</a:t>
            </a:r>
          </a:p>
          <a:p>
            <a:r>
              <a:rPr dirty="0"/>
              <a:t>Major (Chemistry or Biochemistry)</a:t>
            </a:r>
            <a:endParaRPr b="1" dirty="0"/>
          </a:p>
          <a:p>
            <a:pPr>
              <a:buFont typeface="Arial"/>
              <a:defRPr b="1"/>
            </a:pPr>
            <a:r>
              <a:rPr dirty="0"/>
              <a:t>NEW</a:t>
            </a:r>
            <a:r>
              <a:rPr b="0" dirty="0"/>
              <a:t>: Environmental and Sustainability Science, ESS (</a:t>
            </a:r>
            <a:r>
              <a:rPr b="0" dirty="0" err="1"/>
              <a:t>Honours</a:t>
            </a:r>
            <a:r>
              <a:rPr b="0" dirty="0"/>
              <a:t> &amp; Specialization)</a:t>
            </a:r>
          </a:p>
          <a:p>
            <a:r>
              <a:rPr dirty="0"/>
              <a:t>(Minor (Chemistry))</a:t>
            </a:r>
          </a:p>
          <a:p>
            <a:pPr marL="0" lvl="1" indent="457200">
              <a:spcBef>
                <a:spcPts val="300"/>
              </a:spcBef>
              <a:buSzTx/>
              <a:buNone/>
              <a:defRPr sz="1400"/>
            </a:pPr>
            <a:endParaRPr dirty="0"/>
          </a:p>
          <a:p>
            <a:pPr marL="0" lvl="1" indent="457200">
              <a:spcBef>
                <a:spcPts val="300"/>
              </a:spcBef>
              <a:buSzTx/>
              <a:buNone/>
              <a:defRPr sz="1400"/>
            </a:pPr>
            <a:r>
              <a:rPr dirty="0"/>
              <a:t>* Accredited by the Ord</a:t>
            </a:r>
            <a:r>
              <a:rPr lang="fr-CA" dirty="0"/>
              <a:t>re des chimistes du </a:t>
            </a:r>
            <a:r>
              <a:rPr dirty="0"/>
              <a:t>Qu</a:t>
            </a:r>
            <a:r>
              <a:rPr lang="fr-CA" dirty="0" err="1"/>
              <a:t>é</a:t>
            </a:r>
            <a:r>
              <a:rPr dirty="0" err="1"/>
              <a:t>bec</a:t>
            </a:r>
            <a:r>
              <a:rPr dirty="0"/>
              <a:t> (OCQ)</a:t>
            </a:r>
          </a:p>
        </p:txBody>
      </p:sp>
      <p:sp>
        <p:nvSpPr>
          <p:cNvPr id="13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802702" y="6467110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31" name="TextBox 1"/>
          <p:cNvSpPr txBox="1"/>
          <p:nvPr/>
        </p:nvSpPr>
        <p:spPr>
          <a:xfrm>
            <a:off x="719613" y="4895850"/>
            <a:ext cx="8153401" cy="921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077912" indent="-1077912">
              <a:buSzPct val="100000"/>
              <a:buFont typeface="Arial"/>
              <a:buChar char="•"/>
              <a:defRPr sz="1900"/>
            </a:pPr>
            <a:r>
              <a:rPr b="1"/>
              <a:t>Science College</a:t>
            </a:r>
            <a:r>
              <a:t> (Patricia Paul,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admin.scol@concordia.ca</a:t>
            </a:r>
            <a:r>
              <a:t>)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defRPr sz="1900"/>
            </a:pP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361950" indent="-361950">
              <a:buSzPct val="100000"/>
              <a:buFont typeface="Arial"/>
              <a:buChar char="•"/>
              <a:defRPr sz="1900"/>
            </a:pPr>
            <a:r>
              <a:rPr b="1"/>
              <a:t>Co-op</a:t>
            </a:r>
            <a:r>
              <a:t>              (Xavier Ottenwaelder,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/>
              </a:rPr>
              <a:t>dr.x@concordia.ca</a:t>
            </a:r>
            <a:r>
              <a:t>)</a:t>
            </a:r>
          </a:p>
        </p:txBody>
      </p:sp>
      <p:pic>
        <p:nvPicPr>
          <p:cNvPr id="13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469" y="5240849"/>
            <a:ext cx="860426" cy="809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614862"/>
            <a:ext cx="542925" cy="871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 bldLvl="5" animBg="1" advAuto="0"/>
      <p:bldP spid="132" grpId="0" animBg="1" advAuto="0"/>
      <p:bldP spid="13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219200"/>
            <a:ext cx="8305800" cy="398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xfrm>
            <a:off x="-23814" y="0"/>
            <a:ext cx="9167815" cy="1143000"/>
          </a:xfrm>
          <a:prstGeom prst="rect">
            <a:avLst/>
          </a:prstGeom>
        </p:spPr>
        <p:txBody>
          <a:bodyPr/>
          <a:lstStyle/>
          <a:p>
            <a:r>
              <a:t>Reading the UG Calendar</a:t>
            </a:r>
          </a:p>
        </p:txBody>
      </p:sp>
      <p:sp>
        <p:nvSpPr>
          <p:cNvPr id="137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878902" y="6467110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grpSp>
        <p:nvGrpSpPr>
          <p:cNvPr id="140" name="Down Arrow Callout 10"/>
          <p:cNvGrpSpPr/>
          <p:nvPr/>
        </p:nvGrpSpPr>
        <p:grpSpPr>
          <a:xfrm>
            <a:off x="437028" y="76200"/>
            <a:ext cx="914401" cy="1206500"/>
            <a:chOff x="0" y="0"/>
            <a:chExt cx="914400" cy="1206500"/>
          </a:xfrm>
        </p:grpSpPr>
        <p:sp>
          <p:nvSpPr>
            <p:cNvPr id="138" name="Shape"/>
            <p:cNvSpPr/>
            <p:nvPr/>
          </p:nvSpPr>
          <p:spPr>
            <a:xfrm>
              <a:off x="0" y="0"/>
              <a:ext cx="914400" cy="1206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35"/>
                  </a:lnTo>
                  <a:lnTo>
                    <a:pt x="13500" y="14035"/>
                  </a:lnTo>
                  <a:lnTo>
                    <a:pt x="13500" y="17507"/>
                  </a:lnTo>
                  <a:lnTo>
                    <a:pt x="16200" y="17507"/>
                  </a:lnTo>
                  <a:lnTo>
                    <a:pt x="10800" y="21600"/>
                  </a:lnTo>
                  <a:lnTo>
                    <a:pt x="5400" y="17507"/>
                  </a:lnTo>
                  <a:lnTo>
                    <a:pt x="8100" y="17507"/>
                  </a:lnTo>
                  <a:lnTo>
                    <a:pt x="8100" y="14035"/>
                  </a:lnTo>
                  <a:lnTo>
                    <a:pt x="0" y="1403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222268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139" name="number of credits"/>
            <p:cNvSpPr txBox="1"/>
            <p:nvPr/>
          </p:nvSpPr>
          <p:spPr>
            <a:xfrm>
              <a:off x="50482" y="4762"/>
              <a:ext cx="813436" cy="77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solidFill>
                    <a:srgbClr val="222268"/>
                  </a:solidFill>
                </a:defRPr>
              </a:lvl1pPr>
            </a:lstStyle>
            <a:p>
              <a:r>
                <a:t>number of credits</a:t>
              </a:r>
            </a:p>
          </p:txBody>
        </p:sp>
      </p:grpSp>
      <p:grpSp>
        <p:nvGrpSpPr>
          <p:cNvPr id="143" name="Up Arrow Callout 11"/>
          <p:cNvGrpSpPr/>
          <p:nvPr/>
        </p:nvGrpSpPr>
        <p:grpSpPr>
          <a:xfrm>
            <a:off x="5960461" y="1951636"/>
            <a:ext cx="1066801" cy="914401"/>
            <a:chOff x="0" y="0"/>
            <a:chExt cx="1066800" cy="914400"/>
          </a:xfrm>
        </p:grpSpPr>
        <p:sp>
          <p:nvSpPr>
            <p:cNvPr id="141" name="Shape"/>
            <p:cNvSpPr/>
            <p:nvPr/>
          </p:nvSpPr>
          <p:spPr>
            <a:xfrm>
              <a:off x="0" y="0"/>
              <a:ext cx="10668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65"/>
                  </a:moveTo>
                  <a:lnTo>
                    <a:pt x="8486" y="7565"/>
                  </a:lnTo>
                  <a:lnTo>
                    <a:pt x="8486" y="5400"/>
                  </a:lnTo>
                  <a:lnTo>
                    <a:pt x="6171" y="5400"/>
                  </a:lnTo>
                  <a:lnTo>
                    <a:pt x="10800" y="0"/>
                  </a:lnTo>
                  <a:lnTo>
                    <a:pt x="15429" y="5400"/>
                  </a:lnTo>
                  <a:lnTo>
                    <a:pt x="13114" y="5400"/>
                  </a:lnTo>
                  <a:lnTo>
                    <a:pt x="13114" y="7565"/>
                  </a:lnTo>
                  <a:lnTo>
                    <a:pt x="21600" y="75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142" name="course numbers"/>
            <p:cNvSpPr txBox="1"/>
            <p:nvPr/>
          </p:nvSpPr>
          <p:spPr>
            <a:xfrm>
              <a:off x="50482" y="325012"/>
              <a:ext cx="965836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solidFill>
                    <a:srgbClr val="222268"/>
                  </a:solidFill>
                </a:defRPr>
              </a:lvl1pPr>
            </a:lstStyle>
            <a:p>
              <a:r>
                <a:t>course numbers</a:t>
              </a:r>
            </a:p>
          </p:txBody>
        </p:sp>
      </p:grpSp>
      <p:sp>
        <p:nvSpPr>
          <p:cNvPr id="144" name="TextBox 16"/>
          <p:cNvSpPr txBox="1"/>
          <p:nvPr/>
        </p:nvSpPr>
        <p:spPr>
          <a:xfrm>
            <a:off x="121920" y="5029200"/>
            <a:ext cx="6131505" cy="103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222268"/>
                </a:solidFill>
              </a:defRPr>
            </a:pPr>
            <a:r>
              <a:t>CHEM XYZ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defRPr sz="1300">
                <a:solidFill>
                  <a:srgbClr val="222268"/>
                </a:solidFill>
              </a:defRPr>
            </a:pPr>
            <a:r>
              <a:t>X: level (200, 300, 400)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defRPr sz="1300">
                <a:solidFill>
                  <a:srgbClr val="222268"/>
                </a:solidFill>
              </a:defRPr>
            </a:pPr>
            <a:r>
              <a:t>Y: discipline (1= analytical, 2= organic, 3=physical, 4=inorganic, 5=interdisciplinary, 7= biochemistry, 9=spectroscopy);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defRPr sz="1300">
                <a:solidFill>
                  <a:srgbClr val="222268"/>
                </a:solidFill>
              </a:defRPr>
            </a:pPr>
            <a:r>
              <a:t>Z: sequence number</a:t>
            </a:r>
          </a:p>
        </p:txBody>
      </p:sp>
      <p:grpSp>
        <p:nvGrpSpPr>
          <p:cNvPr id="149" name="Group"/>
          <p:cNvGrpSpPr/>
          <p:nvPr/>
        </p:nvGrpSpPr>
        <p:grpSpPr>
          <a:xfrm>
            <a:off x="6517484" y="4719284"/>
            <a:ext cx="1218002" cy="1527593"/>
            <a:chOff x="0" y="0"/>
            <a:chExt cx="1218001" cy="1527591"/>
          </a:xfrm>
        </p:grpSpPr>
        <p:grpSp>
          <p:nvGrpSpPr>
            <p:cNvPr id="147" name="Group 8"/>
            <p:cNvGrpSpPr/>
            <p:nvPr/>
          </p:nvGrpSpPr>
          <p:grpSpPr>
            <a:xfrm>
              <a:off x="114269" y="-1"/>
              <a:ext cx="989463" cy="1527593"/>
              <a:chOff x="0" y="0"/>
              <a:chExt cx="989462" cy="1527591"/>
            </a:xfrm>
          </p:grpSpPr>
          <p:sp>
            <p:nvSpPr>
              <p:cNvPr id="145" name="Up Arrow Callout 18"/>
              <p:cNvSpPr/>
              <p:nvPr/>
            </p:nvSpPr>
            <p:spPr>
              <a:xfrm>
                <a:off x="0" y="0"/>
                <a:ext cx="989463" cy="1527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565"/>
                    </a:moveTo>
                    <a:lnTo>
                      <a:pt x="8100" y="7565"/>
                    </a:lnTo>
                    <a:lnTo>
                      <a:pt x="8100" y="3497"/>
                    </a:lnTo>
                    <a:lnTo>
                      <a:pt x="5400" y="3497"/>
                    </a:lnTo>
                    <a:lnTo>
                      <a:pt x="10800" y="0"/>
                    </a:lnTo>
                    <a:lnTo>
                      <a:pt x="16200" y="3497"/>
                    </a:lnTo>
                    <a:lnTo>
                      <a:pt x="13500" y="3497"/>
                    </a:lnTo>
                    <a:lnTo>
                      <a:pt x="13500" y="7565"/>
                    </a:lnTo>
                    <a:lnTo>
                      <a:pt x="21600" y="7565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endParaRPr/>
              </a:p>
            </p:txBody>
          </p:sp>
          <p:sp>
            <p:nvSpPr>
              <p:cNvPr id="146" name="Rectangle 7"/>
              <p:cNvSpPr/>
              <p:nvPr/>
            </p:nvSpPr>
            <p:spPr>
              <a:xfrm>
                <a:off x="384388" y="393048"/>
                <a:ext cx="218215" cy="26675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endParaRPr/>
              </a:p>
            </p:txBody>
          </p:sp>
        </p:grpSp>
        <p:sp>
          <p:nvSpPr>
            <p:cNvPr id="148" name="Rectangle 13"/>
            <p:cNvSpPr txBox="1"/>
            <p:nvPr/>
          </p:nvSpPr>
          <p:spPr>
            <a:xfrm>
              <a:off x="0" y="743055"/>
              <a:ext cx="1218002" cy="6955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>
                  <a:solidFill>
                    <a:srgbClr val="222268"/>
                  </a:solidFill>
                </a:defRPr>
              </a:pPr>
              <a:r>
                <a:t>special notes;</a:t>
              </a:r>
            </a:p>
            <a:p>
              <a:pPr algn="ctr">
                <a:defRPr sz="1200">
                  <a:solidFill>
                    <a:srgbClr val="222268"/>
                  </a:solidFill>
                </a:defRPr>
              </a:pPr>
              <a:r>
                <a:t>e.g, organic replacement</a:t>
              </a:r>
            </a:p>
          </p:txBody>
        </p:sp>
      </p:grpSp>
      <p:sp>
        <p:nvSpPr>
          <p:cNvPr id="150" name="Rectangle"/>
          <p:cNvSpPr/>
          <p:nvPr/>
        </p:nvSpPr>
        <p:spPr>
          <a:xfrm>
            <a:off x="649540" y="3854438"/>
            <a:ext cx="6080706" cy="288252"/>
          </a:xfrm>
          <a:prstGeom prst="rect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 advAuto="0"/>
      <p:bldP spid="140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22106"/>
            <a:ext cx="7277100" cy="470001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xfrm>
            <a:off x="1447800" y="152400"/>
            <a:ext cx="74295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Reading the UG calendar: Programs</a:t>
            </a:r>
          </a:p>
        </p:txBody>
      </p:sp>
      <p:sp>
        <p:nvSpPr>
          <p:cNvPr id="15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802702" y="6467110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grpSp>
        <p:nvGrpSpPr>
          <p:cNvPr id="157" name="Down Arrow Callout 4"/>
          <p:cNvGrpSpPr/>
          <p:nvPr/>
        </p:nvGrpSpPr>
        <p:grpSpPr>
          <a:xfrm>
            <a:off x="266700" y="152400"/>
            <a:ext cx="1028700" cy="1219200"/>
            <a:chOff x="0" y="0"/>
            <a:chExt cx="1028700" cy="1219200"/>
          </a:xfrm>
        </p:grpSpPr>
        <p:sp>
          <p:nvSpPr>
            <p:cNvPr id="155" name="Shape"/>
            <p:cNvSpPr/>
            <p:nvPr/>
          </p:nvSpPr>
          <p:spPr>
            <a:xfrm>
              <a:off x="0" y="0"/>
              <a:ext cx="1028700" cy="121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035"/>
                  </a:lnTo>
                  <a:lnTo>
                    <a:pt x="13500" y="14035"/>
                  </a:lnTo>
                  <a:lnTo>
                    <a:pt x="13500" y="17044"/>
                  </a:lnTo>
                  <a:lnTo>
                    <a:pt x="16200" y="17044"/>
                  </a:lnTo>
                  <a:lnTo>
                    <a:pt x="10800" y="21600"/>
                  </a:lnTo>
                  <a:lnTo>
                    <a:pt x="5400" y="17044"/>
                  </a:lnTo>
                  <a:lnTo>
                    <a:pt x="8100" y="17044"/>
                  </a:lnTo>
                  <a:lnTo>
                    <a:pt x="8100" y="14035"/>
                  </a:lnTo>
                  <a:lnTo>
                    <a:pt x="0" y="1403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156" name="required program  credits"/>
            <p:cNvSpPr txBox="1"/>
            <p:nvPr/>
          </p:nvSpPr>
          <p:spPr>
            <a:xfrm>
              <a:off x="50482" y="4762"/>
              <a:ext cx="927736" cy="77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t>required program  credits</a:t>
              </a:r>
            </a:p>
          </p:txBody>
        </p:sp>
      </p:grpSp>
      <p:grpSp>
        <p:nvGrpSpPr>
          <p:cNvPr id="160" name="Rounded Rectangle 5"/>
          <p:cNvGrpSpPr/>
          <p:nvPr/>
        </p:nvGrpSpPr>
        <p:grpSpPr>
          <a:xfrm>
            <a:off x="5664058" y="5811730"/>
            <a:ext cx="3047396" cy="390693"/>
            <a:chOff x="0" y="0"/>
            <a:chExt cx="3047395" cy="390691"/>
          </a:xfrm>
        </p:grpSpPr>
        <p:sp>
          <p:nvSpPr>
            <p:cNvPr id="158" name="Rounded Rectangle"/>
            <p:cNvSpPr/>
            <p:nvPr/>
          </p:nvSpPr>
          <p:spPr>
            <a:xfrm>
              <a:off x="0" y="0"/>
              <a:ext cx="3047396" cy="3906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159" name="remaining credits are electives"/>
            <p:cNvSpPr txBox="1"/>
            <p:nvPr/>
          </p:nvSpPr>
          <p:spPr>
            <a:xfrm>
              <a:off x="70838" y="23955"/>
              <a:ext cx="2905719" cy="3335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600"/>
              </a:lvl1pPr>
            </a:lstStyle>
            <a:p>
              <a:r>
                <a:t>remaining credits are electives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 advAuto="0"/>
      <p:bldP spid="16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-23814" y="12700"/>
            <a:ext cx="9167815" cy="1143000"/>
          </a:xfrm>
          <a:prstGeom prst="rect">
            <a:avLst/>
          </a:prstGeom>
        </p:spPr>
        <p:txBody>
          <a:bodyPr/>
          <a:lstStyle/>
          <a:p>
            <a:r>
              <a:t>Electives</a:t>
            </a:r>
          </a:p>
        </p:txBody>
      </p:sp>
      <p:sp>
        <p:nvSpPr>
          <p:cNvPr id="16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42900" y="2718804"/>
            <a:ext cx="8458200" cy="3429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 b="1"/>
            </a:pPr>
            <a:r>
              <a:rPr dirty="0"/>
              <a:t>What can I take?</a:t>
            </a:r>
          </a:p>
          <a:p>
            <a:pPr>
              <a:defRPr sz="2200"/>
            </a:pPr>
            <a:r>
              <a:rPr dirty="0"/>
              <a:t>24 credit rule:</a:t>
            </a:r>
          </a:p>
          <a:p>
            <a:pPr lvl="1">
              <a:defRPr sz="2200"/>
            </a:pPr>
            <a:r>
              <a:rPr dirty="0"/>
              <a:t>  6 </a:t>
            </a:r>
            <a:r>
              <a:rPr dirty="0" err="1"/>
              <a:t>cr</a:t>
            </a:r>
            <a:r>
              <a:rPr dirty="0"/>
              <a:t> MUST be out of sector (</a:t>
            </a:r>
            <a:r>
              <a:rPr i="1" dirty="0"/>
              <a:t>i.e</a:t>
            </a:r>
            <a:r>
              <a:rPr dirty="0"/>
              <a:t>., not science courses)</a:t>
            </a:r>
          </a:p>
          <a:p>
            <a:pPr lvl="1">
              <a:spcBef>
                <a:spcPts val="600"/>
              </a:spcBef>
              <a:defRPr sz="2200"/>
            </a:pPr>
            <a:r>
              <a:rPr dirty="0"/>
              <a:t>18 </a:t>
            </a:r>
            <a:r>
              <a:rPr dirty="0" err="1"/>
              <a:t>cr</a:t>
            </a:r>
            <a:r>
              <a:rPr dirty="0"/>
              <a:t>* MUST be out of discipline (</a:t>
            </a:r>
            <a:r>
              <a:rPr i="1" dirty="0"/>
              <a:t>i.e., </a:t>
            </a:r>
            <a:r>
              <a:rPr dirty="0"/>
              <a:t>not chemistry/ biochemistry courses or required biology courses)</a:t>
            </a:r>
          </a:p>
          <a:p>
            <a:pPr>
              <a:spcBef>
                <a:spcPts val="600"/>
              </a:spcBef>
              <a:defRPr sz="2200"/>
            </a:pPr>
            <a:r>
              <a:rPr dirty="0"/>
              <a:t>Remaining electives can be any course (chemistry, biochemistry, science or non-science)</a:t>
            </a:r>
            <a:endParaRPr sz="1000" dirty="0"/>
          </a:p>
          <a:p>
            <a:pPr marL="0" indent="0">
              <a:spcBef>
                <a:spcPts val="400"/>
              </a:spcBef>
              <a:buSzTx/>
              <a:buNone/>
              <a:defRPr sz="1800"/>
            </a:pPr>
            <a:r>
              <a:rPr dirty="0"/>
              <a:t>* In a 90 credit Specialization or </a:t>
            </a:r>
            <a:r>
              <a:rPr dirty="0" err="1"/>
              <a:t>Honours</a:t>
            </a:r>
            <a:r>
              <a:rPr dirty="0"/>
              <a:t> biochemistry program, this reduces to 15 and 12 credits respectively.</a:t>
            </a:r>
          </a:p>
        </p:txBody>
      </p:sp>
      <p:sp>
        <p:nvSpPr>
          <p:cNvPr id="16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802702" y="6467110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65" name="Content Placeholder 2"/>
          <p:cNvSpPr txBox="1"/>
          <p:nvPr/>
        </p:nvSpPr>
        <p:spPr>
          <a:xfrm>
            <a:off x="342900" y="750344"/>
            <a:ext cx="8271306" cy="185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500"/>
              </a:spcBef>
              <a:defRPr sz="2200" b="1"/>
            </a:pPr>
            <a:r>
              <a:rPr dirty="0"/>
              <a:t>How many do I need?</a:t>
            </a:r>
          </a:p>
          <a:p>
            <a:pPr marL="342900" indent="-342900">
              <a:spcBef>
                <a:spcPts val="500"/>
              </a:spcBef>
              <a:buSzPct val="100000"/>
              <a:buChar char="•"/>
              <a:defRPr sz="2200"/>
            </a:pPr>
            <a:r>
              <a:rPr dirty="0"/>
              <a:t>Required credits for degree – required credits for program</a:t>
            </a:r>
          </a:p>
          <a:p>
            <a:pPr marL="581526" lvl="1" indent="-200526">
              <a:spcBef>
                <a:spcPts val="400"/>
              </a:spcBef>
              <a:buSzPct val="100000"/>
              <a:buChar char="•"/>
              <a:defRPr sz="2000"/>
            </a:pPr>
            <a:r>
              <a:rPr b="1" dirty="0"/>
              <a:t>120 </a:t>
            </a:r>
            <a:r>
              <a:rPr b="1" dirty="0" err="1"/>
              <a:t>cr</a:t>
            </a:r>
            <a:r>
              <a:rPr dirty="0"/>
              <a:t>: 30 sci. profile + 45 core program + 24 </a:t>
            </a:r>
            <a:r>
              <a:rPr dirty="0" err="1"/>
              <a:t>cr</a:t>
            </a:r>
            <a:r>
              <a:rPr dirty="0"/>
              <a:t> ext. core = </a:t>
            </a:r>
            <a:r>
              <a:rPr b="1" dirty="0"/>
              <a:t>21 </a:t>
            </a:r>
            <a:r>
              <a:rPr b="1" dirty="0" err="1"/>
              <a:t>cr</a:t>
            </a:r>
            <a:r>
              <a:rPr b="1" dirty="0"/>
              <a:t> (Spec, </a:t>
            </a:r>
            <a:r>
              <a:rPr b="1" dirty="0" err="1"/>
              <a:t>Biochem</a:t>
            </a:r>
            <a:r>
              <a:rPr b="1" dirty="0"/>
              <a:t>)</a:t>
            </a:r>
          </a:p>
          <a:p>
            <a:pPr marL="581526" lvl="1" indent="-200526">
              <a:spcBef>
                <a:spcPts val="400"/>
              </a:spcBef>
              <a:buSzPct val="100000"/>
              <a:buChar char="•"/>
              <a:defRPr sz="2000"/>
            </a:pPr>
            <a:r>
              <a:rPr b="1" dirty="0"/>
              <a:t>90 </a:t>
            </a:r>
            <a:r>
              <a:rPr b="1" dirty="0" err="1"/>
              <a:t>cr</a:t>
            </a:r>
            <a:r>
              <a:rPr dirty="0"/>
              <a:t>: 45 program = </a:t>
            </a:r>
            <a:r>
              <a:rPr b="1" dirty="0"/>
              <a:t>45 </a:t>
            </a:r>
            <a:r>
              <a:rPr b="1" dirty="0" err="1"/>
              <a:t>cr</a:t>
            </a:r>
            <a:r>
              <a:rPr b="1" dirty="0"/>
              <a:t> (Maj </a:t>
            </a:r>
            <a:r>
              <a:rPr b="1" dirty="0" err="1"/>
              <a:t>Biochem</a:t>
            </a:r>
            <a:r>
              <a:rPr b="1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>
            <a:spLocks noGrp="1"/>
          </p:cNvSpPr>
          <p:nvPr>
            <p:ph type="title"/>
          </p:nvPr>
        </p:nvSpPr>
        <p:spPr>
          <a:xfrm>
            <a:off x="-23814" y="0"/>
            <a:ext cx="9167815" cy="1143000"/>
          </a:xfrm>
          <a:prstGeom prst="rect">
            <a:avLst/>
          </a:prstGeom>
        </p:spPr>
        <p:txBody>
          <a:bodyPr/>
          <a:lstStyle/>
          <a:p>
            <a:r>
              <a:t>Reading the UG Calendar: Courses</a:t>
            </a:r>
          </a:p>
        </p:txBody>
      </p:sp>
      <p:sp>
        <p:nvSpPr>
          <p:cNvPr id="168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802702" y="6292934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grpSp>
        <p:nvGrpSpPr>
          <p:cNvPr id="172" name="Group"/>
          <p:cNvGrpSpPr/>
          <p:nvPr/>
        </p:nvGrpSpPr>
        <p:grpSpPr>
          <a:xfrm>
            <a:off x="469900" y="1188996"/>
            <a:ext cx="8204200" cy="1943101"/>
            <a:chOff x="0" y="0"/>
            <a:chExt cx="8204200" cy="1943100"/>
          </a:xfrm>
        </p:grpSpPr>
        <p:pic>
          <p:nvPicPr>
            <p:cNvPr id="169" name="Picture 2" descr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204200" cy="194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Rectangle"/>
            <p:cNvSpPr/>
            <p:nvPr/>
          </p:nvSpPr>
          <p:spPr>
            <a:xfrm>
              <a:off x="4519789" y="1504938"/>
              <a:ext cx="1892957" cy="288252"/>
            </a:xfrm>
            <a:prstGeom prst="rect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1" name="Rectangle"/>
            <p:cNvSpPr/>
            <p:nvPr/>
          </p:nvSpPr>
          <p:spPr>
            <a:xfrm>
              <a:off x="74073" y="372911"/>
              <a:ext cx="5459807" cy="288252"/>
            </a:xfrm>
            <a:prstGeom prst="rect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73" name="CourseSequence.png" descr="CourseSequence.png"/>
          <p:cNvPicPr>
            <a:picLocks noChangeAspect="1"/>
          </p:cNvPicPr>
          <p:nvPr/>
        </p:nvPicPr>
        <p:blipFill>
          <a:blip r:embed="rId3"/>
          <a:srcRect b="20240"/>
          <a:stretch>
            <a:fillRect/>
          </a:stretch>
        </p:blipFill>
        <p:spPr>
          <a:xfrm>
            <a:off x="533810" y="3160991"/>
            <a:ext cx="2839514" cy="2676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CourseSequence.png" descr="CourseSequence.png"/>
          <p:cNvPicPr>
            <a:picLocks noChangeAspect="1"/>
          </p:cNvPicPr>
          <p:nvPr/>
        </p:nvPicPr>
        <p:blipFill>
          <a:blip r:embed="rId3"/>
          <a:srcRect t="79240"/>
          <a:stretch>
            <a:fillRect/>
          </a:stretch>
        </p:blipFill>
        <p:spPr>
          <a:xfrm>
            <a:off x="3537312" y="4901118"/>
            <a:ext cx="3051482" cy="74854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https://www.concordia.ca/artsci/chemistry/programs/undergraduate/procedures-forms.html"/>
          <p:cNvSpPr txBox="1"/>
          <p:nvPr/>
        </p:nvSpPr>
        <p:spPr>
          <a:xfrm>
            <a:off x="2759711" y="5800175"/>
            <a:ext cx="617714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/>
              </a:rPr>
              <a:t>https://www.concordia.ca/artsci/chemistry/programs/undergraduate/procedures-forms.html</a:t>
            </a:r>
          </a:p>
        </p:txBody>
      </p:sp>
      <p:sp>
        <p:nvSpPr>
          <p:cNvPr id="176" name="Course sequence and planning for registration"/>
          <p:cNvSpPr txBox="1"/>
          <p:nvPr/>
        </p:nvSpPr>
        <p:spPr>
          <a:xfrm>
            <a:off x="3295524" y="3430172"/>
            <a:ext cx="3230350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Course sequence and planning for registration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976"/>
            <a:ext cx="9144000" cy="275311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-23814" y="0"/>
            <a:ext cx="9167815" cy="1143000"/>
          </a:xfrm>
          <a:prstGeom prst="rect">
            <a:avLst/>
          </a:prstGeom>
        </p:spPr>
        <p:txBody>
          <a:bodyPr/>
          <a:lstStyle/>
          <a:p>
            <a:r>
              <a:t>Read the Class Schedule</a:t>
            </a:r>
          </a:p>
        </p:txBody>
      </p:sp>
      <p:sp>
        <p:nvSpPr>
          <p:cNvPr id="18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802702" y="6467110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grpSp>
        <p:nvGrpSpPr>
          <p:cNvPr id="183" name="Left Arrow Callout 4"/>
          <p:cNvGrpSpPr/>
          <p:nvPr/>
        </p:nvGrpSpPr>
        <p:grpSpPr>
          <a:xfrm>
            <a:off x="5122862" y="3399723"/>
            <a:ext cx="1658937" cy="791278"/>
            <a:chOff x="0" y="0"/>
            <a:chExt cx="1658935" cy="791276"/>
          </a:xfrm>
        </p:grpSpPr>
        <p:sp>
          <p:nvSpPr>
            <p:cNvPr id="181" name="Shape"/>
            <p:cNvSpPr/>
            <p:nvPr/>
          </p:nvSpPr>
          <p:spPr>
            <a:xfrm>
              <a:off x="0" y="0"/>
              <a:ext cx="1658936" cy="79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577" y="5400"/>
                  </a:lnTo>
                  <a:lnTo>
                    <a:pt x="2577" y="8100"/>
                  </a:lnTo>
                  <a:lnTo>
                    <a:pt x="7565" y="8100"/>
                  </a:lnTo>
                  <a:lnTo>
                    <a:pt x="756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7565" y="21600"/>
                  </a:lnTo>
                  <a:lnTo>
                    <a:pt x="7565" y="13500"/>
                  </a:lnTo>
                  <a:lnTo>
                    <a:pt x="2577" y="13500"/>
                  </a:lnTo>
                  <a:lnTo>
                    <a:pt x="2577" y="162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182" name="Course…"/>
            <p:cNvSpPr txBox="1"/>
            <p:nvPr/>
          </p:nvSpPr>
          <p:spPr>
            <a:xfrm>
              <a:off x="631491" y="124642"/>
              <a:ext cx="976963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Course</a:t>
              </a:r>
              <a:endParaRPr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algn="ctr">
                <a:defRPr sz="1600"/>
              </a:pPr>
              <a:r>
                <a:t>instructor</a:t>
              </a:r>
            </a:p>
          </p:txBody>
        </p:sp>
      </p:grpSp>
      <p:grpSp>
        <p:nvGrpSpPr>
          <p:cNvPr id="186" name="Up Arrow Callout 5"/>
          <p:cNvGrpSpPr/>
          <p:nvPr/>
        </p:nvGrpSpPr>
        <p:grpSpPr>
          <a:xfrm>
            <a:off x="3276600" y="4648200"/>
            <a:ext cx="1066800" cy="914400"/>
            <a:chOff x="0" y="0"/>
            <a:chExt cx="1066800" cy="914400"/>
          </a:xfrm>
        </p:grpSpPr>
        <p:sp>
          <p:nvSpPr>
            <p:cNvPr id="184" name="Shape"/>
            <p:cNvSpPr/>
            <p:nvPr/>
          </p:nvSpPr>
          <p:spPr>
            <a:xfrm>
              <a:off x="0" y="0"/>
              <a:ext cx="10668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65"/>
                  </a:moveTo>
                  <a:lnTo>
                    <a:pt x="8486" y="7565"/>
                  </a:lnTo>
                  <a:lnTo>
                    <a:pt x="8486" y="5400"/>
                  </a:lnTo>
                  <a:lnTo>
                    <a:pt x="6171" y="5400"/>
                  </a:lnTo>
                  <a:lnTo>
                    <a:pt x="10800" y="0"/>
                  </a:lnTo>
                  <a:lnTo>
                    <a:pt x="15429" y="5400"/>
                  </a:lnTo>
                  <a:lnTo>
                    <a:pt x="13114" y="5400"/>
                  </a:lnTo>
                  <a:lnTo>
                    <a:pt x="13114" y="7565"/>
                  </a:lnTo>
                  <a:lnTo>
                    <a:pt x="21600" y="75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185" name="Room &amp; campus"/>
            <p:cNvSpPr txBox="1"/>
            <p:nvPr/>
          </p:nvSpPr>
          <p:spPr>
            <a:xfrm>
              <a:off x="50482" y="346328"/>
              <a:ext cx="965836" cy="541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Room &amp; campus</a:t>
              </a:r>
            </a:p>
          </p:txBody>
        </p:sp>
      </p:grpSp>
      <p:grpSp>
        <p:nvGrpSpPr>
          <p:cNvPr id="189" name="Up Arrow Callout 5"/>
          <p:cNvGrpSpPr/>
          <p:nvPr/>
        </p:nvGrpSpPr>
        <p:grpSpPr>
          <a:xfrm>
            <a:off x="7162800" y="4648200"/>
            <a:ext cx="1066800" cy="914400"/>
            <a:chOff x="0" y="0"/>
            <a:chExt cx="1066800" cy="914400"/>
          </a:xfrm>
        </p:grpSpPr>
        <p:sp>
          <p:nvSpPr>
            <p:cNvPr id="187" name="Shape"/>
            <p:cNvSpPr/>
            <p:nvPr/>
          </p:nvSpPr>
          <p:spPr>
            <a:xfrm>
              <a:off x="0" y="0"/>
              <a:ext cx="1066800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65"/>
                  </a:moveTo>
                  <a:lnTo>
                    <a:pt x="8486" y="7565"/>
                  </a:lnTo>
                  <a:lnTo>
                    <a:pt x="8486" y="5400"/>
                  </a:lnTo>
                  <a:lnTo>
                    <a:pt x="6171" y="5400"/>
                  </a:lnTo>
                  <a:lnTo>
                    <a:pt x="10800" y="0"/>
                  </a:lnTo>
                  <a:lnTo>
                    <a:pt x="15429" y="5400"/>
                  </a:lnTo>
                  <a:lnTo>
                    <a:pt x="13114" y="5400"/>
                  </a:lnTo>
                  <a:lnTo>
                    <a:pt x="13114" y="7565"/>
                  </a:lnTo>
                  <a:lnTo>
                    <a:pt x="21600" y="75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188" name="Term"/>
            <p:cNvSpPr txBox="1"/>
            <p:nvPr/>
          </p:nvSpPr>
          <p:spPr>
            <a:xfrm>
              <a:off x="50482" y="460628"/>
              <a:ext cx="965836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Term</a:t>
              </a:r>
            </a:p>
          </p:txBody>
        </p:sp>
      </p:grpSp>
      <p:grpSp>
        <p:nvGrpSpPr>
          <p:cNvPr id="192" name="Up Arrow Callout 5"/>
          <p:cNvGrpSpPr/>
          <p:nvPr/>
        </p:nvGrpSpPr>
        <p:grpSpPr>
          <a:xfrm>
            <a:off x="800100" y="4606219"/>
            <a:ext cx="1181100" cy="1261181"/>
            <a:chOff x="0" y="0"/>
            <a:chExt cx="1181100" cy="1261179"/>
          </a:xfrm>
        </p:grpSpPr>
        <p:sp>
          <p:nvSpPr>
            <p:cNvPr id="190" name="Shape"/>
            <p:cNvSpPr/>
            <p:nvPr/>
          </p:nvSpPr>
          <p:spPr>
            <a:xfrm>
              <a:off x="0" y="-1"/>
              <a:ext cx="1181100" cy="1261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65"/>
                  </a:moveTo>
                  <a:lnTo>
                    <a:pt x="8100" y="7565"/>
                  </a:lnTo>
                  <a:lnTo>
                    <a:pt x="8100" y="5057"/>
                  </a:lnTo>
                  <a:lnTo>
                    <a:pt x="5400" y="5057"/>
                  </a:lnTo>
                  <a:lnTo>
                    <a:pt x="10800" y="0"/>
                  </a:lnTo>
                  <a:lnTo>
                    <a:pt x="16200" y="5057"/>
                  </a:lnTo>
                  <a:lnTo>
                    <a:pt x="13500" y="5057"/>
                  </a:lnTo>
                  <a:lnTo>
                    <a:pt x="13500" y="7565"/>
                  </a:lnTo>
                  <a:lnTo>
                    <a:pt x="21600" y="75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/>
            </a:p>
          </p:txBody>
        </p:sp>
        <p:sp>
          <p:nvSpPr>
            <p:cNvPr id="191" name="Lab &amp; tutorial alternating"/>
            <p:cNvSpPr txBox="1"/>
            <p:nvPr/>
          </p:nvSpPr>
          <p:spPr>
            <a:xfrm>
              <a:off x="50482" y="466144"/>
              <a:ext cx="1080136" cy="77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r>
                <a:t>Lab &amp; tutorial alternating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100644-Chem PowerPoint Template">
  <a:themeElements>
    <a:clrScheme name="P100644-Chem PowerPoint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100644-Chem PowerPoint 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100644-Chem PowerPoint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100644-Chem PowerPoint Template">
  <a:themeElements>
    <a:clrScheme name="P100644-Chem PowerPoint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100644-Chem PowerPoint 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100644-Chem PowerPoint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1645</Words>
  <Application>Microsoft Macintosh PowerPoint</Application>
  <PresentationFormat>On-screen Show (4:3)</PresentationFormat>
  <Paragraphs>179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 Roman</vt:lpstr>
      <vt:lpstr>P100644-Chem PowerPoint Template</vt:lpstr>
      <vt:lpstr> </vt:lpstr>
      <vt:lpstr>A Two-part Presentation</vt:lpstr>
      <vt:lpstr>Department Contacts</vt:lpstr>
      <vt:lpstr>Programs Offered</vt:lpstr>
      <vt:lpstr>Reading the UG Calendar</vt:lpstr>
      <vt:lpstr>Reading the UG calendar: Programs</vt:lpstr>
      <vt:lpstr>Electives</vt:lpstr>
      <vt:lpstr>Reading the UG Calendar: Courses</vt:lpstr>
      <vt:lpstr>Read the Class Schedule</vt:lpstr>
      <vt:lpstr>Important Dates and Deadlines</vt:lpstr>
      <vt:lpstr>Register for Courses! ASAP!</vt:lpstr>
      <vt:lpstr>If you change your mind…</vt:lpstr>
      <vt:lpstr>Labs</vt:lpstr>
      <vt:lpstr>Co-op and C.Edge Options</vt:lpstr>
      <vt:lpstr>Key Sources of Information</vt:lpstr>
      <vt:lpstr>HELP!</vt:lpstr>
      <vt:lpstr>Opportunities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Xavier Ottenwaelder</cp:lastModifiedBy>
  <cp:revision>14</cp:revision>
  <dcterms:modified xsi:type="dcterms:W3CDTF">2024-04-16T14:39:03Z</dcterms:modified>
</cp:coreProperties>
</file>