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6" r:id="rId1"/>
    <p:sldMasterId id="2147483840" r:id="rId2"/>
  </p:sldMasterIdLst>
  <p:notesMasterIdLst>
    <p:notesMasterId r:id="rId49"/>
  </p:notesMasterIdLst>
  <p:sldIdLst>
    <p:sldId id="256" r:id="rId3"/>
    <p:sldId id="257" r:id="rId4"/>
    <p:sldId id="303" r:id="rId5"/>
    <p:sldId id="304" r:id="rId6"/>
    <p:sldId id="261" r:id="rId7"/>
    <p:sldId id="297" r:id="rId8"/>
    <p:sldId id="307" r:id="rId9"/>
    <p:sldId id="262" r:id="rId10"/>
    <p:sldId id="263" r:id="rId11"/>
    <p:sldId id="266" r:id="rId12"/>
    <p:sldId id="276" r:id="rId13"/>
    <p:sldId id="298" r:id="rId14"/>
    <p:sldId id="264" r:id="rId15"/>
    <p:sldId id="308" r:id="rId16"/>
    <p:sldId id="265" r:id="rId17"/>
    <p:sldId id="277" r:id="rId18"/>
    <p:sldId id="278" r:id="rId19"/>
    <p:sldId id="280" r:id="rId20"/>
    <p:sldId id="299" r:id="rId21"/>
    <p:sldId id="300" r:id="rId22"/>
    <p:sldId id="301" r:id="rId23"/>
    <p:sldId id="281" r:id="rId24"/>
    <p:sldId id="282" r:id="rId25"/>
    <p:sldId id="284" r:id="rId26"/>
    <p:sldId id="309" r:id="rId27"/>
    <p:sldId id="310" r:id="rId28"/>
    <p:sldId id="287" r:id="rId29"/>
    <p:sldId id="293" r:id="rId30"/>
    <p:sldId id="285" r:id="rId31"/>
    <p:sldId id="289" r:id="rId32"/>
    <p:sldId id="286" r:id="rId33"/>
    <p:sldId id="283" r:id="rId34"/>
    <p:sldId id="316" r:id="rId35"/>
    <p:sldId id="290" r:id="rId36"/>
    <p:sldId id="317" r:id="rId37"/>
    <p:sldId id="318" r:id="rId38"/>
    <p:sldId id="319" r:id="rId39"/>
    <p:sldId id="294" r:id="rId40"/>
    <p:sldId id="274" r:id="rId41"/>
    <p:sldId id="306" r:id="rId42"/>
    <p:sldId id="302" r:id="rId43"/>
    <p:sldId id="291" r:id="rId44"/>
    <p:sldId id="295" r:id="rId45"/>
    <p:sldId id="260" r:id="rId46"/>
    <p:sldId id="296" r:id="rId47"/>
    <p:sldId id="292" r:id="rId4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135" d="100"/>
          <a:sy n="135" d="100"/>
        </p:scale>
        <p:origin x="132" y="5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DE2D3-4E1E-4AE0-AAA5-2080071EB24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56247FE-533C-4A03-AD2E-11095B9A1C5D}">
      <dgm:prSet/>
      <dgm:spPr/>
      <dgm:t>
        <a:bodyPr/>
        <a:lstStyle/>
        <a:p>
          <a:r>
            <a:rPr lang="fr-FR"/>
            <a:t>Site web du gouvernement fédéral</a:t>
          </a:r>
          <a:endParaRPr lang="en-US"/>
        </a:p>
      </dgm:t>
    </dgm:pt>
    <dgm:pt modelId="{806F5AF0-599C-41B8-9218-B577D2B58111}" type="parTrans" cxnId="{FB38B862-4B62-471D-A557-A4F74D19DFFD}">
      <dgm:prSet/>
      <dgm:spPr/>
      <dgm:t>
        <a:bodyPr/>
        <a:lstStyle/>
        <a:p>
          <a:endParaRPr lang="en-US"/>
        </a:p>
      </dgm:t>
    </dgm:pt>
    <dgm:pt modelId="{C1EA19AF-6126-4CF3-9227-F117BE211D83}" type="sibTrans" cxnId="{FB38B862-4B62-471D-A557-A4F74D19DFFD}">
      <dgm:prSet/>
      <dgm:spPr/>
      <dgm:t>
        <a:bodyPr/>
        <a:lstStyle/>
        <a:p>
          <a:endParaRPr lang="en-US"/>
        </a:p>
      </dgm:t>
    </dgm:pt>
    <dgm:pt modelId="{33763C52-C07A-4D1A-BDB6-700F4A0EB3C7}">
      <dgm:prSet/>
      <dgm:spPr/>
      <dgm:t>
        <a:bodyPr/>
        <a:lstStyle/>
        <a:p>
          <a:r>
            <a:rPr lang="fr-FR"/>
            <a:t>Autres sites gouvernementaux ou d’organisations internationales  </a:t>
          </a:r>
          <a:endParaRPr lang="en-US"/>
        </a:p>
      </dgm:t>
    </dgm:pt>
    <dgm:pt modelId="{458F5CBD-9888-4DCB-AB69-305CC2FAD6DA}" type="parTrans" cxnId="{A2B4FA6B-62D4-4ED3-B97E-1A39C3681CA5}">
      <dgm:prSet/>
      <dgm:spPr/>
      <dgm:t>
        <a:bodyPr/>
        <a:lstStyle/>
        <a:p>
          <a:endParaRPr lang="en-US"/>
        </a:p>
      </dgm:t>
    </dgm:pt>
    <dgm:pt modelId="{7D885989-F405-4712-B64D-1BEA1C87A03E}" type="sibTrans" cxnId="{A2B4FA6B-62D4-4ED3-B97E-1A39C3681CA5}">
      <dgm:prSet/>
      <dgm:spPr/>
      <dgm:t>
        <a:bodyPr/>
        <a:lstStyle/>
        <a:p>
          <a:endParaRPr lang="en-US"/>
        </a:p>
      </dgm:t>
    </dgm:pt>
    <dgm:pt modelId="{DD7E9CA0-EAC0-4C53-934B-8DDD6BB46191}">
      <dgm:prSet/>
      <dgm:spPr/>
      <dgm:t>
        <a:bodyPr/>
        <a:lstStyle/>
        <a:p>
          <a:r>
            <a:rPr lang="fr-FR"/>
            <a:t>Sites d’universités ou d’institutions de recherche ou d’enseignement</a:t>
          </a:r>
          <a:endParaRPr lang="en-US"/>
        </a:p>
      </dgm:t>
    </dgm:pt>
    <dgm:pt modelId="{2622EA2E-BF58-483E-AC53-499A5459563E}" type="parTrans" cxnId="{F5A71C2D-19C4-407E-B749-5CE502D5463D}">
      <dgm:prSet/>
      <dgm:spPr/>
      <dgm:t>
        <a:bodyPr/>
        <a:lstStyle/>
        <a:p>
          <a:endParaRPr lang="en-US"/>
        </a:p>
      </dgm:t>
    </dgm:pt>
    <dgm:pt modelId="{ABD11562-72B5-4C97-9C6D-0C1E02296BF8}" type="sibTrans" cxnId="{F5A71C2D-19C4-407E-B749-5CE502D5463D}">
      <dgm:prSet/>
      <dgm:spPr/>
      <dgm:t>
        <a:bodyPr/>
        <a:lstStyle/>
        <a:p>
          <a:endParaRPr lang="en-US"/>
        </a:p>
      </dgm:t>
    </dgm:pt>
    <dgm:pt modelId="{67C67E8E-8E10-4CFE-B0E0-DF5A3C5764B5}">
      <dgm:prSet/>
      <dgm:spPr/>
      <dgm:t>
        <a:bodyPr/>
        <a:lstStyle/>
        <a:p>
          <a:r>
            <a:rPr lang="fr-FR"/>
            <a:t>Sites spécialisés en traduction ou terminologie</a:t>
          </a:r>
          <a:endParaRPr lang="en-US"/>
        </a:p>
      </dgm:t>
    </dgm:pt>
    <dgm:pt modelId="{9BD0026D-4758-4B70-B441-A5A379C79D78}" type="parTrans" cxnId="{DE9D16DB-33C9-48B8-8114-CF759957D1CC}">
      <dgm:prSet/>
      <dgm:spPr/>
      <dgm:t>
        <a:bodyPr/>
        <a:lstStyle/>
        <a:p>
          <a:endParaRPr lang="en-US"/>
        </a:p>
      </dgm:t>
    </dgm:pt>
    <dgm:pt modelId="{D5754A6A-0AC6-4651-98C6-CFDD76B70EAC}" type="sibTrans" cxnId="{DE9D16DB-33C9-48B8-8114-CF759957D1CC}">
      <dgm:prSet/>
      <dgm:spPr/>
      <dgm:t>
        <a:bodyPr/>
        <a:lstStyle/>
        <a:p>
          <a:endParaRPr lang="en-US"/>
        </a:p>
      </dgm:t>
    </dgm:pt>
    <dgm:pt modelId="{702E61AC-7799-4EFA-AF63-14818D98257C}">
      <dgm:prSet/>
      <dgm:spPr/>
      <dgm:t>
        <a:bodyPr/>
        <a:lstStyle/>
        <a:p>
          <a:r>
            <a:rPr lang="fr-FR"/>
            <a:t>Sites d’entreprises ou d’associations</a:t>
          </a:r>
          <a:endParaRPr lang="en-US"/>
        </a:p>
      </dgm:t>
    </dgm:pt>
    <dgm:pt modelId="{9D85478A-C3B0-4104-BD1D-15497DE04D64}" type="parTrans" cxnId="{663D85C5-2ABC-4EF3-A735-B798905907E4}">
      <dgm:prSet/>
      <dgm:spPr/>
      <dgm:t>
        <a:bodyPr/>
        <a:lstStyle/>
        <a:p>
          <a:endParaRPr lang="en-US"/>
        </a:p>
      </dgm:t>
    </dgm:pt>
    <dgm:pt modelId="{A3D6BE28-6E80-4361-960B-E1D6B0BF9A3D}" type="sibTrans" cxnId="{663D85C5-2ABC-4EF3-A735-B798905907E4}">
      <dgm:prSet/>
      <dgm:spPr/>
      <dgm:t>
        <a:bodyPr/>
        <a:lstStyle/>
        <a:p>
          <a:endParaRPr lang="en-US"/>
        </a:p>
      </dgm:t>
    </dgm:pt>
    <dgm:pt modelId="{AD24D148-4281-4167-B39F-8C5ACC1A596F}" type="pres">
      <dgm:prSet presAssocID="{CB2DE2D3-4E1E-4AE0-AAA5-2080071EB24E}" presName="linear" presStyleCnt="0">
        <dgm:presLayoutVars>
          <dgm:animLvl val="lvl"/>
          <dgm:resizeHandles val="exact"/>
        </dgm:presLayoutVars>
      </dgm:prSet>
      <dgm:spPr/>
    </dgm:pt>
    <dgm:pt modelId="{F1806D7D-3C82-45E2-8452-76AAAED3741A}" type="pres">
      <dgm:prSet presAssocID="{656247FE-533C-4A03-AD2E-11095B9A1C5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E3E09A7-3D20-4539-AEA2-2527216DDA2D}" type="pres">
      <dgm:prSet presAssocID="{C1EA19AF-6126-4CF3-9227-F117BE211D83}" presName="spacer" presStyleCnt="0"/>
      <dgm:spPr/>
    </dgm:pt>
    <dgm:pt modelId="{CD5C57AA-7389-49EE-9C33-4990A485243D}" type="pres">
      <dgm:prSet presAssocID="{33763C52-C07A-4D1A-BDB6-700F4A0EB3C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DD44575-8C2A-41A6-A52C-57EC39F16BFF}" type="pres">
      <dgm:prSet presAssocID="{7D885989-F405-4712-B64D-1BEA1C87A03E}" presName="spacer" presStyleCnt="0"/>
      <dgm:spPr/>
    </dgm:pt>
    <dgm:pt modelId="{C59D041B-7CE0-4BE7-847D-004C973B7206}" type="pres">
      <dgm:prSet presAssocID="{DD7E9CA0-EAC0-4C53-934B-8DDD6BB4619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03D31F5-6B06-4F01-85BF-E8614F072710}" type="pres">
      <dgm:prSet presAssocID="{ABD11562-72B5-4C97-9C6D-0C1E02296BF8}" presName="spacer" presStyleCnt="0"/>
      <dgm:spPr/>
    </dgm:pt>
    <dgm:pt modelId="{C48F5B3D-52F9-442A-913F-E6533B9BDAA7}" type="pres">
      <dgm:prSet presAssocID="{67C67E8E-8E10-4CFE-B0E0-DF5A3C5764B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68D6CF1-28EB-4756-9FAD-8F0B2AEEF16C}" type="pres">
      <dgm:prSet presAssocID="{D5754A6A-0AC6-4651-98C6-CFDD76B70EAC}" presName="spacer" presStyleCnt="0"/>
      <dgm:spPr/>
    </dgm:pt>
    <dgm:pt modelId="{AE0EFACD-9622-4CA7-8CCE-DA1DD552A424}" type="pres">
      <dgm:prSet presAssocID="{702E61AC-7799-4EFA-AF63-14818D98257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5A71C2D-19C4-407E-B749-5CE502D5463D}" srcId="{CB2DE2D3-4E1E-4AE0-AAA5-2080071EB24E}" destId="{DD7E9CA0-EAC0-4C53-934B-8DDD6BB46191}" srcOrd="2" destOrd="0" parTransId="{2622EA2E-BF58-483E-AC53-499A5459563E}" sibTransId="{ABD11562-72B5-4C97-9C6D-0C1E02296BF8}"/>
    <dgm:cxn modelId="{940D982E-DED5-4EED-9BF5-9DD170F8CF1D}" type="presOf" srcId="{656247FE-533C-4A03-AD2E-11095B9A1C5D}" destId="{F1806D7D-3C82-45E2-8452-76AAAED3741A}" srcOrd="0" destOrd="0" presId="urn:microsoft.com/office/officeart/2005/8/layout/vList2"/>
    <dgm:cxn modelId="{765AD85C-47D7-4BC8-B7EE-9E2036EEA550}" type="presOf" srcId="{33763C52-C07A-4D1A-BDB6-700F4A0EB3C7}" destId="{CD5C57AA-7389-49EE-9C33-4990A485243D}" srcOrd="0" destOrd="0" presId="urn:microsoft.com/office/officeart/2005/8/layout/vList2"/>
    <dgm:cxn modelId="{FB38B862-4B62-471D-A557-A4F74D19DFFD}" srcId="{CB2DE2D3-4E1E-4AE0-AAA5-2080071EB24E}" destId="{656247FE-533C-4A03-AD2E-11095B9A1C5D}" srcOrd="0" destOrd="0" parTransId="{806F5AF0-599C-41B8-9218-B577D2B58111}" sibTransId="{C1EA19AF-6126-4CF3-9227-F117BE211D83}"/>
    <dgm:cxn modelId="{EAA16664-517E-4103-844F-9E489C957649}" type="presOf" srcId="{DD7E9CA0-EAC0-4C53-934B-8DDD6BB46191}" destId="{C59D041B-7CE0-4BE7-847D-004C973B7206}" srcOrd="0" destOrd="0" presId="urn:microsoft.com/office/officeart/2005/8/layout/vList2"/>
    <dgm:cxn modelId="{A2B4FA6B-62D4-4ED3-B97E-1A39C3681CA5}" srcId="{CB2DE2D3-4E1E-4AE0-AAA5-2080071EB24E}" destId="{33763C52-C07A-4D1A-BDB6-700F4A0EB3C7}" srcOrd="1" destOrd="0" parTransId="{458F5CBD-9888-4DCB-AB69-305CC2FAD6DA}" sibTransId="{7D885989-F405-4712-B64D-1BEA1C87A03E}"/>
    <dgm:cxn modelId="{E7218E7E-B82B-4989-89C7-9DB1A5D2CE39}" type="presOf" srcId="{CB2DE2D3-4E1E-4AE0-AAA5-2080071EB24E}" destId="{AD24D148-4281-4167-B39F-8C5ACC1A596F}" srcOrd="0" destOrd="0" presId="urn:microsoft.com/office/officeart/2005/8/layout/vList2"/>
    <dgm:cxn modelId="{D2977B9D-926D-4F3C-80CD-357CBC878B06}" type="presOf" srcId="{67C67E8E-8E10-4CFE-B0E0-DF5A3C5764B5}" destId="{C48F5B3D-52F9-442A-913F-E6533B9BDAA7}" srcOrd="0" destOrd="0" presId="urn:microsoft.com/office/officeart/2005/8/layout/vList2"/>
    <dgm:cxn modelId="{C59BC8B3-048F-430D-AC26-FB32A95E4AA7}" type="presOf" srcId="{702E61AC-7799-4EFA-AF63-14818D98257C}" destId="{AE0EFACD-9622-4CA7-8CCE-DA1DD552A424}" srcOrd="0" destOrd="0" presId="urn:microsoft.com/office/officeart/2005/8/layout/vList2"/>
    <dgm:cxn modelId="{663D85C5-2ABC-4EF3-A735-B798905907E4}" srcId="{CB2DE2D3-4E1E-4AE0-AAA5-2080071EB24E}" destId="{702E61AC-7799-4EFA-AF63-14818D98257C}" srcOrd="4" destOrd="0" parTransId="{9D85478A-C3B0-4104-BD1D-15497DE04D64}" sibTransId="{A3D6BE28-6E80-4361-960B-E1D6B0BF9A3D}"/>
    <dgm:cxn modelId="{DE9D16DB-33C9-48B8-8114-CF759957D1CC}" srcId="{CB2DE2D3-4E1E-4AE0-AAA5-2080071EB24E}" destId="{67C67E8E-8E10-4CFE-B0E0-DF5A3C5764B5}" srcOrd="3" destOrd="0" parTransId="{9BD0026D-4758-4B70-B441-A5A379C79D78}" sibTransId="{D5754A6A-0AC6-4651-98C6-CFDD76B70EAC}"/>
    <dgm:cxn modelId="{F0400F3E-88D2-41BB-861D-BB4505030736}" type="presParOf" srcId="{AD24D148-4281-4167-B39F-8C5ACC1A596F}" destId="{F1806D7D-3C82-45E2-8452-76AAAED3741A}" srcOrd="0" destOrd="0" presId="urn:microsoft.com/office/officeart/2005/8/layout/vList2"/>
    <dgm:cxn modelId="{28BBCFE7-6F37-4D6D-8985-29BD481E91DC}" type="presParOf" srcId="{AD24D148-4281-4167-B39F-8C5ACC1A596F}" destId="{1E3E09A7-3D20-4539-AEA2-2527216DDA2D}" srcOrd="1" destOrd="0" presId="urn:microsoft.com/office/officeart/2005/8/layout/vList2"/>
    <dgm:cxn modelId="{5FCD0CE8-715F-4026-BB1F-8FEC476CB6C3}" type="presParOf" srcId="{AD24D148-4281-4167-B39F-8C5ACC1A596F}" destId="{CD5C57AA-7389-49EE-9C33-4990A485243D}" srcOrd="2" destOrd="0" presId="urn:microsoft.com/office/officeart/2005/8/layout/vList2"/>
    <dgm:cxn modelId="{816DB6D7-FC91-4819-ACE8-D2FF5EB2273E}" type="presParOf" srcId="{AD24D148-4281-4167-B39F-8C5ACC1A596F}" destId="{CDD44575-8C2A-41A6-A52C-57EC39F16BFF}" srcOrd="3" destOrd="0" presId="urn:microsoft.com/office/officeart/2005/8/layout/vList2"/>
    <dgm:cxn modelId="{FD6CA81D-D4BA-4906-A66F-835CAD4BB9C8}" type="presParOf" srcId="{AD24D148-4281-4167-B39F-8C5ACC1A596F}" destId="{C59D041B-7CE0-4BE7-847D-004C973B7206}" srcOrd="4" destOrd="0" presId="urn:microsoft.com/office/officeart/2005/8/layout/vList2"/>
    <dgm:cxn modelId="{AAB51E5E-3292-4086-A3D8-6D42352C1196}" type="presParOf" srcId="{AD24D148-4281-4167-B39F-8C5ACC1A596F}" destId="{803D31F5-6B06-4F01-85BF-E8614F072710}" srcOrd="5" destOrd="0" presId="urn:microsoft.com/office/officeart/2005/8/layout/vList2"/>
    <dgm:cxn modelId="{062A6B09-EC4D-491D-B878-D4E178EB07A6}" type="presParOf" srcId="{AD24D148-4281-4167-B39F-8C5ACC1A596F}" destId="{C48F5B3D-52F9-442A-913F-E6533B9BDAA7}" srcOrd="6" destOrd="0" presId="urn:microsoft.com/office/officeart/2005/8/layout/vList2"/>
    <dgm:cxn modelId="{33D7A398-624E-4BA2-874B-42EF62D9AECE}" type="presParOf" srcId="{AD24D148-4281-4167-B39F-8C5ACC1A596F}" destId="{B68D6CF1-28EB-4756-9FAD-8F0B2AEEF16C}" srcOrd="7" destOrd="0" presId="urn:microsoft.com/office/officeart/2005/8/layout/vList2"/>
    <dgm:cxn modelId="{1C0B342F-E411-4A7E-860A-EDF3D575223B}" type="presParOf" srcId="{AD24D148-4281-4167-B39F-8C5ACC1A596F}" destId="{AE0EFACD-9622-4CA7-8CCE-DA1DD552A4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AAE90D-6F3B-408A-A9E8-B6293B4899A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EE30F6-DDDD-4B4A-A22D-C01858D349FE}">
      <dgm:prSet/>
      <dgm:spPr/>
      <dgm:t>
        <a:bodyPr/>
        <a:lstStyle/>
        <a:p>
          <a:r>
            <a:rPr lang="en-US" dirty="0"/>
            <a:t>Plan A</a:t>
          </a:r>
        </a:p>
      </dgm:t>
    </dgm:pt>
    <dgm:pt modelId="{7065F685-6A10-4B44-BF3C-25134662B775}" type="parTrans" cxnId="{4C21D878-739C-40E6-96CB-27A091AC9FE8}">
      <dgm:prSet/>
      <dgm:spPr/>
      <dgm:t>
        <a:bodyPr/>
        <a:lstStyle/>
        <a:p>
          <a:endParaRPr lang="en-US"/>
        </a:p>
      </dgm:t>
    </dgm:pt>
    <dgm:pt modelId="{9BE22EF3-6829-4EBD-8A0E-A6FDEFC3EC85}" type="sibTrans" cxnId="{4C21D878-739C-40E6-96CB-27A091AC9FE8}">
      <dgm:prSet/>
      <dgm:spPr/>
      <dgm:t>
        <a:bodyPr/>
        <a:lstStyle/>
        <a:p>
          <a:endParaRPr lang="en-US"/>
        </a:p>
      </dgm:t>
    </dgm:pt>
    <dgm:pt modelId="{CE36FDE7-D530-401F-9FB8-9AE4806A0CF6}">
      <dgm:prSet/>
      <dgm:spPr/>
      <dgm:t>
        <a:bodyPr/>
        <a:lstStyle/>
        <a:p>
          <a:r>
            <a:rPr lang="en-US" dirty="0"/>
            <a:t>Le document </a:t>
          </a:r>
          <a:r>
            <a:rPr lang="en-US" dirty="0" err="1"/>
            <a:t>est</a:t>
          </a:r>
          <a:r>
            <a:rPr lang="en-US" dirty="0"/>
            <a:t> disponible </a:t>
          </a:r>
          <a:r>
            <a:rPr lang="en-US" dirty="0" err="1"/>
            <a:t>intégralement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format PDF </a:t>
          </a:r>
          <a:r>
            <a:rPr lang="en-US" dirty="0" err="1"/>
            <a:t>ou</a:t>
          </a:r>
          <a:r>
            <a:rPr lang="en-US" dirty="0"/>
            <a:t> HTML. </a:t>
          </a:r>
        </a:p>
      </dgm:t>
    </dgm:pt>
    <dgm:pt modelId="{39701B07-0574-424A-B667-12F8A14FF3F3}" type="parTrans" cxnId="{35C26876-FC34-41F2-B4E2-C3FE89658E4A}">
      <dgm:prSet/>
      <dgm:spPr/>
      <dgm:t>
        <a:bodyPr/>
        <a:lstStyle/>
        <a:p>
          <a:endParaRPr lang="en-US"/>
        </a:p>
      </dgm:t>
    </dgm:pt>
    <dgm:pt modelId="{36C17BA9-A23D-40A7-B7A0-D20A179F0220}" type="sibTrans" cxnId="{35C26876-FC34-41F2-B4E2-C3FE89658E4A}">
      <dgm:prSet/>
      <dgm:spPr/>
      <dgm:t>
        <a:bodyPr/>
        <a:lstStyle/>
        <a:p>
          <a:endParaRPr lang="en-US"/>
        </a:p>
      </dgm:t>
    </dgm:pt>
    <dgm:pt modelId="{B2D69E88-4CC5-40E2-8E68-258FAC3DF1F1}">
      <dgm:prSet/>
      <dgm:spPr/>
      <dgm:t>
        <a:bodyPr/>
        <a:lstStyle/>
        <a:p>
          <a:r>
            <a:rPr lang="en-US" dirty="0"/>
            <a:t>Plan B</a:t>
          </a:r>
        </a:p>
      </dgm:t>
    </dgm:pt>
    <dgm:pt modelId="{8EA5F9F9-D83D-48A0-97E6-A2EB635C49AD}" type="parTrans" cxnId="{49B24498-7EEF-4A57-9E47-CAAEB306DAD5}">
      <dgm:prSet/>
      <dgm:spPr/>
      <dgm:t>
        <a:bodyPr/>
        <a:lstStyle/>
        <a:p>
          <a:endParaRPr lang="en-US"/>
        </a:p>
      </dgm:t>
    </dgm:pt>
    <dgm:pt modelId="{5B6326BD-F8DC-4348-ACA3-BA90C51408B6}" type="sibTrans" cxnId="{49B24498-7EEF-4A57-9E47-CAAEB306DAD5}">
      <dgm:prSet/>
      <dgm:spPr/>
      <dgm:t>
        <a:bodyPr/>
        <a:lstStyle/>
        <a:p>
          <a:endParaRPr lang="en-US"/>
        </a:p>
      </dgm:t>
    </dgm:pt>
    <dgm:pt modelId="{A4224F8E-2CDD-4F66-9E4C-E1DD2EE0F592}">
      <dgm:prSet/>
      <dgm:spPr/>
      <dgm:t>
        <a:bodyPr/>
        <a:lstStyle/>
        <a:p>
          <a:r>
            <a:rPr lang="en-US" dirty="0" err="1"/>
            <a:t>Utiliser</a:t>
          </a:r>
          <a:r>
            <a:rPr lang="en-US" dirty="0"/>
            <a:t> le </a:t>
          </a:r>
          <a:r>
            <a:rPr lang="en-US" i="1" dirty="0"/>
            <a:t>link resolver </a:t>
          </a:r>
          <a:r>
            <a:rPr lang="en-US" dirty="0"/>
            <a:t>(</a:t>
          </a:r>
          <a:r>
            <a:rPr lang="en-US" i="1" dirty="0"/>
            <a:t>Find it @Concordia</a:t>
          </a:r>
          <a:r>
            <a:rPr lang="en-US" dirty="0"/>
            <a:t>) pour </a:t>
          </a:r>
          <a:r>
            <a:rPr lang="en-US" dirty="0" err="1"/>
            <a:t>accéder</a:t>
          </a:r>
          <a:r>
            <a:rPr lang="en-US" dirty="0"/>
            <a:t> au plein </a:t>
          </a:r>
          <a:r>
            <a:rPr lang="en-US" dirty="0" err="1"/>
            <a:t>texte</a:t>
          </a:r>
          <a:r>
            <a:rPr lang="en-US" dirty="0"/>
            <a:t> via </a:t>
          </a:r>
          <a:r>
            <a:rPr lang="en-US" dirty="0" err="1"/>
            <a:t>une</a:t>
          </a:r>
          <a:r>
            <a:rPr lang="en-US" dirty="0"/>
            <a:t> </a:t>
          </a:r>
          <a:r>
            <a:rPr lang="en-US" dirty="0" err="1"/>
            <a:t>autre</a:t>
          </a:r>
          <a:r>
            <a:rPr lang="en-US" dirty="0"/>
            <a:t> </a:t>
          </a:r>
          <a:r>
            <a:rPr lang="en-US" dirty="0" err="1"/>
            <a:t>ressource</a:t>
          </a:r>
          <a:r>
            <a:rPr lang="en-US" dirty="0"/>
            <a:t> (base de données </a:t>
          </a:r>
          <a:r>
            <a:rPr lang="en-US" dirty="0" err="1"/>
            <a:t>ou</a:t>
          </a:r>
          <a:r>
            <a:rPr lang="en-US" dirty="0"/>
            <a:t> collection). </a:t>
          </a:r>
        </a:p>
      </dgm:t>
    </dgm:pt>
    <dgm:pt modelId="{5AF7FFB8-70EA-4E97-AC40-AEB88EA37680}" type="parTrans" cxnId="{75288B0E-C36F-49C9-8BFC-EF2F614163E3}">
      <dgm:prSet/>
      <dgm:spPr/>
      <dgm:t>
        <a:bodyPr/>
        <a:lstStyle/>
        <a:p>
          <a:endParaRPr lang="en-US"/>
        </a:p>
      </dgm:t>
    </dgm:pt>
    <dgm:pt modelId="{AA600F46-71B0-4711-95E2-2A276A6077CF}" type="sibTrans" cxnId="{75288B0E-C36F-49C9-8BFC-EF2F614163E3}">
      <dgm:prSet/>
      <dgm:spPr/>
      <dgm:t>
        <a:bodyPr/>
        <a:lstStyle/>
        <a:p>
          <a:endParaRPr lang="en-US"/>
        </a:p>
      </dgm:t>
    </dgm:pt>
    <dgm:pt modelId="{5317BCD5-F947-4BD0-8C22-50CB48E780BB}">
      <dgm:prSet/>
      <dgm:spPr/>
      <dgm:t>
        <a:bodyPr/>
        <a:lstStyle/>
        <a:p>
          <a:r>
            <a:rPr lang="en-US" dirty="0"/>
            <a:t>Plan C</a:t>
          </a:r>
        </a:p>
      </dgm:t>
    </dgm:pt>
    <dgm:pt modelId="{DB46194D-441D-4FAA-869E-542DC9C4B3C9}" type="parTrans" cxnId="{3BDEEB55-B8A0-4919-A416-BAD1AA6E4957}">
      <dgm:prSet/>
      <dgm:spPr/>
      <dgm:t>
        <a:bodyPr/>
        <a:lstStyle/>
        <a:p>
          <a:endParaRPr lang="en-US"/>
        </a:p>
      </dgm:t>
    </dgm:pt>
    <dgm:pt modelId="{A26A6297-9E9C-4478-BD9E-49E6D8C9FF38}" type="sibTrans" cxnId="{3BDEEB55-B8A0-4919-A416-BAD1AA6E4957}">
      <dgm:prSet/>
      <dgm:spPr/>
      <dgm:t>
        <a:bodyPr/>
        <a:lstStyle/>
        <a:p>
          <a:endParaRPr lang="en-US"/>
        </a:p>
      </dgm:t>
    </dgm:pt>
    <dgm:pt modelId="{1AA61299-AF95-4ECC-8741-821503328A82}">
      <dgm:prSet/>
      <dgm:spPr/>
      <dgm:t>
        <a:bodyPr/>
        <a:lstStyle/>
        <a:p>
          <a:r>
            <a:rPr lang="en-US" dirty="0" err="1"/>
            <a:t>Vérifier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la bibliothèque a le document </a:t>
          </a:r>
          <a:r>
            <a:rPr lang="en-US" dirty="0" err="1"/>
            <a:t>en</a:t>
          </a:r>
          <a:r>
            <a:rPr lang="en-US" dirty="0"/>
            <a:t> format </a:t>
          </a:r>
          <a:r>
            <a:rPr lang="en-US" dirty="0" err="1"/>
            <a:t>imprimé</a:t>
          </a:r>
          <a:r>
            <a:rPr lang="en-US" dirty="0"/>
            <a:t> (</a:t>
          </a:r>
          <a:r>
            <a:rPr lang="en-US" dirty="0" err="1"/>
            <a:t>puis</a:t>
          </a:r>
          <a:r>
            <a:rPr lang="en-US" dirty="0"/>
            <a:t> le demander avec</a:t>
          </a:r>
        </a:p>
      </dgm:t>
    </dgm:pt>
    <dgm:pt modelId="{0FA23048-D6B3-4C24-BC9A-6A1923CBA0D6}" type="parTrans" cxnId="{FF20D8D8-F735-415A-9BE1-59BBFE1C2EF9}">
      <dgm:prSet/>
      <dgm:spPr/>
      <dgm:t>
        <a:bodyPr/>
        <a:lstStyle/>
        <a:p>
          <a:endParaRPr lang="en-US"/>
        </a:p>
      </dgm:t>
    </dgm:pt>
    <dgm:pt modelId="{9C1C4EC3-FA0B-4B93-BD7C-FE18A147926C}" type="sibTrans" cxnId="{FF20D8D8-F735-415A-9BE1-59BBFE1C2EF9}">
      <dgm:prSet/>
      <dgm:spPr/>
      <dgm:t>
        <a:bodyPr/>
        <a:lstStyle/>
        <a:p>
          <a:endParaRPr lang="en-US"/>
        </a:p>
      </dgm:t>
    </dgm:pt>
    <dgm:pt modelId="{85246A24-8032-4AA7-9D5E-CF4657ADB473}">
      <dgm:prSet/>
      <dgm:spPr/>
      <dgm:t>
        <a:bodyPr/>
        <a:lstStyle/>
        <a:p>
          <a:r>
            <a:rPr lang="en-US" dirty="0"/>
            <a:t>le service </a:t>
          </a:r>
          <a:r>
            <a:rPr lang="en-US" i="1" dirty="0"/>
            <a:t>Article/Chapter Scan &amp; Deliver</a:t>
          </a:r>
          <a:r>
            <a:rPr lang="en-US" dirty="0"/>
            <a:t>).</a:t>
          </a:r>
        </a:p>
      </dgm:t>
    </dgm:pt>
    <dgm:pt modelId="{0CC47A24-06BA-4803-BD47-D9BA699D7E66}" type="parTrans" cxnId="{7EEACC83-2478-404D-815E-3DDBC7C4DA05}">
      <dgm:prSet/>
      <dgm:spPr/>
      <dgm:t>
        <a:bodyPr/>
        <a:lstStyle/>
        <a:p>
          <a:endParaRPr lang="en-US"/>
        </a:p>
      </dgm:t>
    </dgm:pt>
    <dgm:pt modelId="{85E3D5F8-673B-46FB-9C61-319A4C796970}" type="sibTrans" cxnId="{7EEACC83-2478-404D-815E-3DDBC7C4DA05}">
      <dgm:prSet/>
      <dgm:spPr/>
      <dgm:t>
        <a:bodyPr/>
        <a:lstStyle/>
        <a:p>
          <a:endParaRPr lang="en-US"/>
        </a:p>
      </dgm:t>
    </dgm:pt>
    <dgm:pt modelId="{83353AEF-E2A3-4AB4-9B21-712229380AEE}">
      <dgm:prSet/>
      <dgm:spPr/>
      <dgm:t>
        <a:bodyPr/>
        <a:lstStyle/>
        <a:p>
          <a:r>
            <a:rPr lang="en-US" dirty="0"/>
            <a:t>Plan D </a:t>
          </a:r>
        </a:p>
      </dgm:t>
    </dgm:pt>
    <dgm:pt modelId="{EDBADE09-94CB-40F0-9FAA-3A54F6C699CE}" type="parTrans" cxnId="{8B800053-3593-4A9D-AAB7-CC6498BDAFC8}">
      <dgm:prSet/>
      <dgm:spPr/>
      <dgm:t>
        <a:bodyPr/>
        <a:lstStyle/>
        <a:p>
          <a:endParaRPr lang="en-US"/>
        </a:p>
      </dgm:t>
    </dgm:pt>
    <dgm:pt modelId="{5DC31F73-26A6-43B2-9239-07D7EAFA2953}" type="sibTrans" cxnId="{8B800053-3593-4A9D-AAB7-CC6498BDAFC8}">
      <dgm:prSet/>
      <dgm:spPr/>
      <dgm:t>
        <a:bodyPr/>
        <a:lstStyle/>
        <a:p>
          <a:endParaRPr lang="en-US"/>
        </a:p>
      </dgm:t>
    </dgm:pt>
    <dgm:pt modelId="{7E3775F6-05B3-4696-84AB-E0AF37A8635F}">
      <dgm:prSet/>
      <dgm:spPr/>
      <dgm:t>
        <a:bodyPr/>
        <a:lstStyle/>
        <a:p>
          <a:r>
            <a:rPr lang="en-US" dirty="0"/>
            <a:t>Demander le document avec le Prêt entre bibliothèques (PEB, </a:t>
          </a:r>
          <a:r>
            <a:rPr lang="en-US" dirty="0" err="1"/>
            <a:t>ou</a:t>
          </a:r>
          <a:r>
            <a:rPr lang="en-US" dirty="0"/>
            <a:t> interlibrary loans - ILL).</a:t>
          </a:r>
        </a:p>
      </dgm:t>
    </dgm:pt>
    <dgm:pt modelId="{8C394861-D637-4ADD-9012-B650C93A9652}" type="parTrans" cxnId="{6BE543F7-A349-40F5-A8CA-C41A58671CA3}">
      <dgm:prSet/>
      <dgm:spPr/>
      <dgm:t>
        <a:bodyPr/>
        <a:lstStyle/>
        <a:p>
          <a:endParaRPr lang="en-US"/>
        </a:p>
      </dgm:t>
    </dgm:pt>
    <dgm:pt modelId="{05AEEFE4-06A4-4CDF-8444-4E349657F869}" type="sibTrans" cxnId="{6BE543F7-A349-40F5-A8CA-C41A58671CA3}">
      <dgm:prSet/>
      <dgm:spPr/>
      <dgm:t>
        <a:bodyPr/>
        <a:lstStyle/>
        <a:p>
          <a:endParaRPr lang="en-US"/>
        </a:p>
      </dgm:t>
    </dgm:pt>
    <dgm:pt modelId="{99ACE7E6-7499-42A5-A90C-9C653010A5E8}" type="pres">
      <dgm:prSet presAssocID="{20AAE90D-6F3B-408A-A9E8-B6293B4899AF}" presName="Name0" presStyleCnt="0">
        <dgm:presLayoutVars>
          <dgm:dir/>
          <dgm:animLvl val="lvl"/>
          <dgm:resizeHandles val="exact"/>
        </dgm:presLayoutVars>
      </dgm:prSet>
      <dgm:spPr/>
    </dgm:pt>
    <dgm:pt modelId="{40E4888D-66E3-4A14-B456-95139D79E1DC}" type="pres">
      <dgm:prSet presAssocID="{96EE30F6-DDDD-4B4A-A22D-C01858D349FE}" presName="linNode" presStyleCnt="0"/>
      <dgm:spPr/>
    </dgm:pt>
    <dgm:pt modelId="{89C9EF6A-63CF-4E99-9CB0-301229CFD787}" type="pres">
      <dgm:prSet presAssocID="{96EE30F6-DDDD-4B4A-A22D-C01858D349FE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4FBBB445-9109-4737-90FA-5ED956B0368C}" type="pres">
      <dgm:prSet presAssocID="{96EE30F6-DDDD-4B4A-A22D-C01858D349FE}" presName="descendantText" presStyleLbl="alignAccFollowNode1" presStyleIdx="0" presStyleCnt="4">
        <dgm:presLayoutVars>
          <dgm:bulletEnabled/>
        </dgm:presLayoutVars>
      </dgm:prSet>
      <dgm:spPr/>
    </dgm:pt>
    <dgm:pt modelId="{C5AF4AF1-0750-43AD-93CB-69FA5CAB55AA}" type="pres">
      <dgm:prSet presAssocID="{9BE22EF3-6829-4EBD-8A0E-A6FDEFC3EC85}" presName="sp" presStyleCnt="0"/>
      <dgm:spPr/>
    </dgm:pt>
    <dgm:pt modelId="{9068139E-BB85-40B5-8248-ACAC89F6B9EF}" type="pres">
      <dgm:prSet presAssocID="{B2D69E88-4CC5-40E2-8E68-258FAC3DF1F1}" presName="linNode" presStyleCnt="0"/>
      <dgm:spPr/>
    </dgm:pt>
    <dgm:pt modelId="{422CB9BA-AE0D-46DE-85A2-EACAEE7E0DE8}" type="pres">
      <dgm:prSet presAssocID="{B2D69E88-4CC5-40E2-8E68-258FAC3DF1F1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4417B1D8-AFFF-489A-833F-4B61B6DE0DE8}" type="pres">
      <dgm:prSet presAssocID="{B2D69E88-4CC5-40E2-8E68-258FAC3DF1F1}" presName="descendantText" presStyleLbl="alignAccFollowNode1" presStyleIdx="1" presStyleCnt="4">
        <dgm:presLayoutVars>
          <dgm:bulletEnabled/>
        </dgm:presLayoutVars>
      </dgm:prSet>
      <dgm:spPr/>
    </dgm:pt>
    <dgm:pt modelId="{68545C96-EA72-455B-8F9A-C385F3D1EE8E}" type="pres">
      <dgm:prSet presAssocID="{5B6326BD-F8DC-4348-ACA3-BA90C51408B6}" presName="sp" presStyleCnt="0"/>
      <dgm:spPr/>
    </dgm:pt>
    <dgm:pt modelId="{DAEC2586-6C7A-4896-B9C8-C2A1A97C1A22}" type="pres">
      <dgm:prSet presAssocID="{5317BCD5-F947-4BD0-8C22-50CB48E780BB}" presName="linNode" presStyleCnt="0"/>
      <dgm:spPr/>
    </dgm:pt>
    <dgm:pt modelId="{B6CBD00C-2964-457F-8660-6FB5B5F02CB3}" type="pres">
      <dgm:prSet presAssocID="{5317BCD5-F947-4BD0-8C22-50CB48E780BB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9FD346E9-CEF5-4FE4-AC92-8648709F2B1B}" type="pres">
      <dgm:prSet presAssocID="{5317BCD5-F947-4BD0-8C22-50CB48E780BB}" presName="descendantText" presStyleLbl="alignAccFollowNode1" presStyleIdx="2" presStyleCnt="4">
        <dgm:presLayoutVars>
          <dgm:bulletEnabled/>
        </dgm:presLayoutVars>
      </dgm:prSet>
      <dgm:spPr/>
    </dgm:pt>
    <dgm:pt modelId="{EAA01D4C-D46F-469A-9FD6-31418E084E62}" type="pres">
      <dgm:prSet presAssocID="{A26A6297-9E9C-4478-BD9E-49E6D8C9FF38}" presName="sp" presStyleCnt="0"/>
      <dgm:spPr/>
    </dgm:pt>
    <dgm:pt modelId="{9C9EBF30-8494-4BAD-B82A-33522B7461B5}" type="pres">
      <dgm:prSet presAssocID="{83353AEF-E2A3-4AB4-9B21-712229380AEE}" presName="linNode" presStyleCnt="0"/>
      <dgm:spPr/>
    </dgm:pt>
    <dgm:pt modelId="{91C6BE6C-11A4-4495-9DC4-F0FCD2CECDDC}" type="pres">
      <dgm:prSet presAssocID="{83353AEF-E2A3-4AB4-9B21-712229380AEE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0C5E19B8-5883-48D1-8643-754A291E53DA}" type="pres">
      <dgm:prSet presAssocID="{83353AEF-E2A3-4AB4-9B21-712229380AEE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F7E4CC04-C11C-4EEE-8657-E8E51496F0BB}" type="presOf" srcId="{1AA61299-AF95-4ECC-8741-821503328A82}" destId="{9FD346E9-CEF5-4FE4-AC92-8648709F2B1B}" srcOrd="0" destOrd="0" presId="urn:microsoft.com/office/officeart/2016/7/layout/VerticalSolidActionList"/>
    <dgm:cxn modelId="{406A2F06-2561-4C28-976B-79B44179CABE}" type="presOf" srcId="{83353AEF-E2A3-4AB4-9B21-712229380AEE}" destId="{91C6BE6C-11A4-4495-9DC4-F0FCD2CECDDC}" srcOrd="0" destOrd="0" presId="urn:microsoft.com/office/officeart/2016/7/layout/VerticalSolidActionList"/>
    <dgm:cxn modelId="{75288B0E-C36F-49C9-8BFC-EF2F614163E3}" srcId="{B2D69E88-4CC5-40E2-8E68-258FAC3DF1F1}" destId="{A4224F8E-2CDD-4F66-9E4C-E1DD2EE0F592}" srcOrd="0" destOrd="0" parTransId="{5AF7FFB8-70EA-4E97-AC40-AEB88EA37680}" sibTransId="{AA600F46-71B0-4711-95E2-2A276A6077CF}"/>
    <dgm:cxn modelId="{8B800053-3593-4A9D-AAB7-CC6498BDAFC8}" srcId="{20AAE90D-6F3B-408A-A9E8-B6293B4899AF}" destId="{83353AEF-E2A3-4AB4-9B21-712229380AEE}" srcOrd="3" destOrd="0" parTransId="{EDBADE09-94CB-40F0-9FAA-3A54F6C699CE}" sibTransId="{5DC31F73-26A6-43B2-9239-07D7EAFA2953}"/>
    <dgm:cxn modelId="{22B01453-89B2-4045-8AB2-794EF7CD920A}" type="presOf" srcId="{85246A24-8032-4AA7-9D5E-CF4657ADB473}" destId="{9FD346E9-CEF5-4FE4-AC92-8648709F2B1B}" srcOrd="0" destOrd="1" presId="urn:microsoft.com/office/officeart/2016/7/layout/VerticalSolidActionList"/>
    <dgm:cxn modelId="{50F98354-331A-4FAE-A1C3-8FFAFA82FDCF}" type="presOf" srcId="{B2D69E88-4CC5-40E2-8E68-258FAC3DF1F1}" destId="{422CB9BA-AE0D-46DE-85A2-EACAEE7E0DE8}" srcOrd="0" destOrd="0" presId="urn:microsoft.com/office/officeart/2016/7/layout/VerticalSolidActionList"/>
    <dgm:cxn modelId="{3BDEEB55-B8A0-4919-A416-BAD1AA6E4957}" srcId="{20AAE90D-6F3B-408A-A9E8-B6293B4899AF}" destId="{5317BCD5-F947-4BD0-8C22-50CB48E780BB}" srcOrd="2" destOrd="0" parTransId="{DB46194D-441D-4FAA-869E-542DC9C4B3C9}" sibTransId="{A26A6297-9E9C-4478-BD9E-49E6D8C9FF38}"/>
    <dgm:cxn modelId="{35C26876-FC34-41F2-B4E2-C3FE89658E4A}" srcId="{96EE30F6-DDDD-4B4A-A22D-C01858D349FE}" destId="{CE36FDE7-D530-401F-9FB8-9AE4806A0CF6}" srcOrd="0" destOrd="0" parTransId="{39701B07-0574-424A-B667-12F8A14FF3F3}" sibTransId="{36C17BA9-A23D-40A7-B7A0-D20A179F0220}"/>
    <dgm:cxn modelId="{4C21D878-739C-40E6-96CB-27A091AC9FE8}" srcId="{20AAE90D-6F3B-408A-A9E8-B6293B4899AF}" destId="{96EE30F6-DDDD-4B4A-A22D-C01858D349FE}" srcOrd="0" destOrd="0" parTransId="{7065F685-6A10-4B44-BF3C-25134662B775}" sibTransId="{9BE22EF3-6829-4EBD-8A0E-A6FDEFC3EC85}"/>
    <dgm:cxn modelId="{1F0AEF80-BF60-4083-8FFC-0E2652FBBF2B}" type="presOf" srcId="{CE36FDE7-D530-401F-9FB8-9AE4806A0CF6}" destId="{4FBBB445-9109-4737-90FA-5ED956B0368C}" srcOrd="0" destOrd="0" presId="urn:microsoft.com/office/officeart/2016/7/layout/VerticalSolidActionList"/>
    <dgm:cxn modelId="{7EEACC83-2478-404D-815E-3DDBC7C4DA05}" srcId="{5317BCD5-F947-4BD0-8C22-50CB48E780BB}" destId="{85246A24-8032-4AA7-9D5E-CF4657ADB473}" srcOrd="1" destOrd="0" parTransId="{0CC47A24-06BA-4803-BD47-D9BA699D7E66}" sibTransId="{85E3D5F8-673B-46FB-9C61-319A4C796970}"/>
    <dgm:cxn modelId="{F4CA0888-B7E2-4B3B-B163-ADD67F422ED9}" type="presOf" srcId="{A4224F8E-2CDD-4F66-9E4C-E1DD2EE0F592}" destId="{4417B1D8-AFFF-489A-833F-4B61B6DE0DE8}" srcOrd="0" destOrd="0" presId="urn:microsoft.com/office/officeart/2016/7/layout/VerticalSolidActionList"/>
    <dgm:cxn modelId="{A0CA7293-7EDD-45FB-A88C-86470335F214}" type="presOf" srcId="{5317BCD5-F947-4BD0-8C22-50CB48E780BB}" destId="{B6CBD00C-2964-457F-8660-6FB5B5F02CB3}" srcOrd="0" destOrd="0" presId="urn:microsoft.com/office/officeart/2016/7/layout/VerticalSolidActionList"/>
    <dgm:cxn modelId="{49B24498-7EEF-4A57-9E47-CAAEB306DAD5}" srcId="{20AAE90D-6F3B-408A-A9E8-B6293B4899AF}" destId="{B2D69E88-4CC5-40E2-8E68-258FAC3DF1F1}" srcOrd="1" destOrd="0" parTransId="{8EA5F9F9-D83D-48A0-97E6-A2EB635C49AD}" sibTransId="{5B6326BD-F8DC-4348-ACA3-BA90C51408B6}"/>
    <dgm:cxn modelId="{7E24FDB7-D967-41D5-B451-87DC6D46BCDF}" type="presOf" srcId="{20AAE90D-6F3B-408A-A9E8-B6293B4899AF}" destId="{99ACE7E6-7499-42A5-A90C-9C653010A5E8}" srcOrd="0" destOrd="0" presId="urn:microsoft.com/office/officeart/2016/7/layout/VerticalSolidActionList"/>
    <dgm:cxn modelId="{FF20D8D8-F735-415A-9BE1-59BBFE1C2EF9}" srcId="{5317BCD5-F947-4BD0-8C22-50CB48E780BB}" destId="{1AA61299-AF95-4ECC-8741-821503328A82}" srcOrd="0" destOrd="0" parTransId="{0FA23048-D6B3-4C24-BC9A-6A1923CBA0D6}" sibTransId="{9C1C4EC3-FA0B-4B93-BD7C-FE18A147926C}"/>
    <dgm:cxn modelId="{0F87EDDE-AFC4-4F6A-BE85-8024CAB92619}" type="presOf" srcId="{96EE30F6-DDDD-4B4A-A22D-C01858D349FE}" destId="{89C9EF6A-63CF-4E99-9CB0-301229CFD787}" srcOrd="0" destOrd="0" presId="urn:microsoft.com/office/officeart/2016/7/layout/VerticalSolidActionList"/>
    <dgm:cxn modelId="{61876EE8-5FC3-44D2-A76C-8FE963EA7F64}" type="presOf" srcId="{7E3775F6-05B3-4696-84AB-E0AF37A8635F}" destId="{0C5E19B8-5883-48D1-8643-754A291E53DA}" srcOrd="0" destOrd="0" presId="urn:microsoft.com/office/officeart/2016/7/layout/VerticalSolidActionList"/>
    <dgm:cxn modelId="{6BE543F7-A349-40F5-A8CA-C41A58671CA3}" srcId="{83353AEF-E2A3-4AB4-9B21-712229380AEE}" destId="{7E3775F6-05B3-4696-84AB-E0AF37A8635F}" srcOrd="0" destOrd="0" parTransId="{8C394861-D637-4ADD-9012-B650C93A9652}" sibTransId="{05AEEFE4-06A4-4CDF-8444-4E349657F869}"/>
    <dgm:cxn modelId="{21267378-014F-4343-B7A9-7AC03C95E5E1}" type="presParOf" srcId="{99ACE7E6-7499-42A5-A90C-9C653010A5E8}" destId="{40E4888D-66E3-4A14-B456-95139D79E1DC}" srcOrd="0" destOrd="0" presId="urn:microsoft.com/office/officeart/2016/7/layout/VerticalSolidActionList"/>
    <dgm:cxn modelId="{095658E5-9237-46B6-B5F2-274909F05A62}" type="presParOf" srcId="{40E4888D-66E3-4A14-B456-95139D79E1DC}" destId="{89C9EF6A-63CF-4E99-9CB0-301229CFD787}" srcOrd="0" destOrd="0" presId="urn:microsoft.com/office/officeart/2016/7/layout/VerticalSolidActionList"/>
    <dgm:cxn modelId="{E46A7341-4521-40EB-ADD3-ADA7EC7DE955}" type="presParOf" srcId="{40E4888D-66E3-4A14-B456-95139D79E1DC}" destId="{4FBBB445-9109-4737-90FA-5ED956B0368C}" srcOrd="1" destOrd="0" presId="urn:microsoft.com/office/officeart/2016/7/layout/VerticalSolidActionList"/>
    <dgm:cxn modelId="{756A2AD6-5494-4501-A874-791088A49954}" type="presParOf" srcId="{99ACE7E6-7499-42A5-A90C-9C653010A5E8}" destId="{C5AF4AF1-0750-43AD-93CB-69FA5CAB55AA}" srcOrd="1" destOrd="0" presId="urn:microsoft.com/office/officeart/2016/7/layout/VerticalSolidActionList"/>
    <dgm:cxn modelId="{4E51F393-558F-4B65-9733-5B555262F2FA}" type="presParOf" srcId="{99ACE7E6-7499-42A5-A90C-9C653010A5E8}" destId="{9068139E-BB85-40B5-8248-ACAC89F6B9EF}" srcOrd="2" destOrd="0" presId="urn:microsoft.com/office/officeart/2016/7/layout/VerticalSolidActionList"/>
    <dgm:cxn modelId="{656102AA-5CE8-4EC7-AE29-2FB4BA272892}" type="presParOf" srcId="{9068139E-BB85-40B5-8248-ACAC89F6B9EF}" destId="{422CB9BA-AE0D-46DE-85A2-EACAEE7E0DE8}" srcOrd="0" destOrd="0" presId="urn:microsoft.com/office/officeart/2016/7/layout/VerticalSolidActionList"/>
    <dgm:cxn modelId="{6522AC8D-5E40-48DE-A9DA-A2EAF3847004}" type="presParOf" srcId="{9068139E-BB85-40B5-8248-ACAC89F6B9EF}" destId="{4417B1D8-AFFF-489A-833F-4B61B6DE0DE8}" srcOrd="1" destOrd="0" presId="urn:microsoft.com/office/officeart/2016/7/layout/VerticalSolidActionList"/>
    <dgm:cxn modelId="{5A76522B-A732-4E2F-8723-5C1561893D42}" type="presParOf" srcId="{99ACE7E6-7499-42A5-A90C-9C653010A5E8}" destId="{68545C96-EA72-455B-8F9A-C385F3D1EE8E}" srcOrd="3" destOrd="0" presId="urn:microsoft.com/office/officeart/2016/7/layout/VerticalSolidActionList"/>
    <dgm:cxn modelId="{890B3DEA-1D7B-4610-B50C-05A7850DA464}" type="presParOf" srcId="{99ACE7E6-7499-42A5-A90C-9C653010A5E8}" destId="{DAEC2586-6C7A-4896-B9C8-C2A1A97C1A22}" srcOrd="4" destOrd="0" presId="urn:microsoft.com/office/officeart/2016/7/layout/VerticalSolidActionList"/>
    <dgm:cxn modelId="{6EA36583-7779-42CB-B9B0-089647BD0C35}" type="presParOf" srcId="{DAEC2586-6C7A-4896-B9C8-C2A1A97C1A22}" destId="{B6CBD00C-2964-457F-8660-6FB5B5F02CB3}" srcOrd="0" destOrd="0" presId="urn:microsoft.com/office/officeart/2016/7/layout/VerticalSolidActionList"/>
    <dgm:cxn modelId="{27DF775C-2D90-4EA8-99CD-F40B433434C1}" type="presParOf" srcId="{DAEC2586-6C7A-4896-B9C8-C2A1A97C1A22}" destId="{9FD346E9-CEF5-4FE4-AC92-8648709F2B1B}" srcOrd="1" destOrd="0" presId="urn:microsoft.com/office/officeart/2016/7/layout/VerticalSolidActionList"/>
    <dgm:cxn modelId="{E41CE3DE-6DFF-4233-91A8-7DA43F65A37A}" type="presParOf" srcId="{99ACE7E6-7499-42A5-A90C-9C653010A5E8}" destId="{EAA01D4C-D46F-469A-9FD6-31418E084E62}" srcOrd="5" destOrd="0" presId="urn:microsoft.com/office/officeart/2016/7/layout/VerticalSolidActionList"/>
    <dgm:cxn modelId="{9891A810-B2D9-444F-881B-40CE4D0B70BA}" type="presParOf" srcId="{99ACE7E6-7499-42A5-A90C-9C653010A5E8}" destId="{9C9EBF30-8494-4BAD-B82A-33522B7461B5}" srcOrd="6" destOrd="0" presId="urn:microsoft.com/office/officeart/2016/7/layout/VerticalSolidActionList"/>
    <dgm:cxn modelId="{2D377983-E849-46D0-BBB2-891BE39AF2D9}" type="presParOf" srcId="{9C9EBF30-8494-4BAD-B82A-33522B7461B5}" destId="{91C6BE6C-11A4-4495-9DC4-F0FCD2CECDDC}" srcOrd="0" destOrd="0" presId="urn:microsoft.com/office/officeart/2016/7/layout/VerticalSolidActionList"/>
    <dgm:cxn modelId="{C0869F5C-86BD-4999-93A3-2B2F9A9414AE}" type="presParOf" srcId="{9C9EBF30-8494-4BAD-B82A-33522B7461B5}" destId="{0C5E19B8-5883-48D1-8643-754A291E53D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06D7D-3C82-45E2-8452-76AAAED3741A}">
      <dsp:nvSpPr>
        <dsp:cNvPr id="0" name=""/>
        <dsp:cNvSpPr/>
      </dsp:nvSpPr>
      <dsp:spPr>
        <a:xfrm>
          <a:off x="0" y="52537"/>
          <a:ext cx="4971603" cy="6844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Site web du gouvernement fédéral</a:t>
          </a:r>
          <a:endParaRPr lang="en-US" sz="1800" kern="1200"/>
        </a:p>
      </dsp:txBody>
      <dsp:txXfrm>
        <a:off x="33412" y="85949"/>
        <a:ext cx="4904779" cy="617626"/>
      </dsp:txXfrm>
    </dsp:sp>
    <dsp:sp modelId="{CD5C57AA-7389-49EE-9C33-4990A485243D}">
      <dsp:nvSpPr>
        <dsp:cNvPr id="0" name=""/>
        <dsp:cNvSpPr/>
      </dsp:nvSpPr>
      <dsp:spPr>
        <a:xfrm>
          <a:off x="0" y="788828"/>
          <a:ext cx="4971603" cy="684450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Autres sites gouvernementaux ou d’organisations internationales  </a:t>
          </a:r>
          <a:endParaRPr lang="en-US" sz="1800" kern="1200"/>
        </a:p>
      </dsp:txBody>
      <dsp:txXfrm>
        <a:off x="33412" y="822240"/>
        <a:ext cx="4904779" cy="617626"/>
      </dsp:txXfrm>
    </dsp:sp>
    <dsp:sp modelId="{C59D041B-7CE0-4BE7-847D-004C973B7206}">
      <dsp:nvSpPr>
        <dsp:cNvPr id="0" name=""/>
        <dsp:cNvSpPr/>
      </dsp:nvSpPr>
      <dsp:spPr>
        <a:xfrm>
          <a:off x="0" y="1525118"/>
          <a:ext cx="4971603" cy="68445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Sites d’universités ou d’institutions de recherche ou d’enseignement</a:t>
          </a:r>
          <a:endParaRPr lang="en-US" sz="1800" kern="1200"/>
        </a:p>
      </dsp:txBody>
      <dsp:txXfrm>
        <a:off x="33412" y="1558530"/>
        <a:ext cx="4904779" cy="617626"/>
      </dsp:txXfrm>
    </dsp:sp>
    <dsp:sp modelId="{C48F5B3D-52F9-442A-913F-E6533B9BDAA7}">
      <dsp:nvSpPr>
        <dsp:cNvPr id="0" name=""/>
        <dsp:cNvSpPr/>
      </dsp:nvSpPr>
      <dsp:spPr>
        <a:xfrm>
          <a:off x="0" y="2261408"/>
          <a:ext cx="4971603" cy="684450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Sites spécialisés en traduction ou terminologie</a:t>
          </a:r>
          <a:endParaRPr lang="en-US" sz="1800" kern="1200"/>
        </a:p>
      </dsp:txBody>
      <dsp:txXfrm>
        <a:off x="33412" y="2294820"/>
        <a:ext cx="4904779" cy="617626"/>
      </dsp:txXfrm>
    </dsp:sp>
    <dsp:sp modelId="{AE0EFACD-9622-4CA7-8CCE-DA1DD552A424}">
      <dsp:nvSpPr>
        <dsp:cNvPr id="0" name=""/>
        <dsp:cNvSpPr/>
      </dsp:nvSpPr>
      <dsp:spPr>
        <a:xfrm>
          <a:off x="0" y="2997698"/>
          <a:ext cx="4971603" cy="68445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Sites d’entreprises ou d’associations</a:t>
          </a:r>
          <a:endParaRPr lang="en-US" sz="1800" kern="1200"/>
        </a:p>
      </dsp:txBody>
      <dsp:txXfrm>
        <a:off x="33412" y="3031110"/>
        <a:ext cx="4904779" cy="617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BB445-9109-4737-90FA-5ED956B0368C}">
      <dsp:nvSpPr>
        <dsp:cNvPr id="0" name=""/>
        <dsp:cNvSpPr/>
      </dsp:nvSpPr>
      <dsp:spPr>
        <a:xfrm>
          <a:off x="1442720" y="1416"/>
          <a:ext cx="5770880" cy="73379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1" tIns="186385" rIns="111971" bIns="1863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 document </a:t>
          </a:r>
          <a:r>
            <a:rPr lang="en-US" sz="1100" kern="1200" dirty="0" err="1"/>
            <a:t>est</a:t>
          </a:r>
          <a:r>
            <a:rPr lang="en-US" sz="1100" kern="1200" dirty="0"/>
            <a:t> disponible </a:t>
          </a:r>
          <a:r>
            <a:rPr lang="en-US" sz="1100" kern="1200" dirty="0" err="1"/>
            <a:t>intégralement</a:t>
          </a:r>
          <a:r>
            <a:rPr lang="en-US" sz="1100" kern="1200" dirty="0"/>
            <a:t> </a:t>
          </a:r>
          <a:r>
            <a:rPr lang="en-US" sz="1100" kern="1200" dirty="0" err="1"/>
            <a:t>en</a:t>
          </a:r>
          <a:r>
            <a:rPr lang="en-US" sz="1100" kern="1200" dirty="0"/>
            <a:t> format PDF </a:t>
          </a:r>
          <a:r>
            <a:rPr lang="en-US" sz="1100" kern="1200" dirty="0" err="1"/>
            <a:t>ou</a:t>
          </a:r>
          <a:r>
            <a:rPr lang="en-US" sz="1100" kern="1200" dirty="0"/>
            <a:t> HTML. </a:t>
          </a:r>
        </a:p>
      </dsp:txBody>
      <dsp:txXfrm>
        <a:off x="1442720" y="1416"/>
        <a:ext cx="5770880" cy="733798"/>
      </dsp:txXfrm>
    </dsp:sp>
    <dsp:sp modelId="{89C9EF6A-63CF-4E99-9CB0-301229CFD787}">
      <dsp:nvSpPr>
        <dsp:cNvPr id="0" name=""/>
        <dsp:cNvSpPr/>
      </dsp:nvSpPr>
      <dsp:spPr>
        <a:xfrm>
          <a:off x="0" y="1416"/>
          <a:ext cx="1442720" cy="7337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344" tIns="72483" rIns="76344" bIns="7248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Plan A</a:t>
          </a:r>
        </a:p>
      </dsp:txBody>
      <dsp:txXfrm>
        <a:off x="0" y="1416"/>
        <a:ext cx="1442720" cy="733798"/>
      </dsp:txXfrm>
    </dsp:sp>
    <dsp:sp modelId="{4417B1D8-AFFF-489A-833F-4B61B6DE0DE8}">
      <dsp:nvSpPr>
        <dsp:cNvPr id="0" name=""/>
        <dsp:cNvSpPr/>
      </dsp:nvSpPr>
      <dsp:spPr>
        <a:xfrm>
          <a:off x="1442720" y="779243"/>
          <a:ext cx="5770880" cy="733798"/>
        </a:xfrm>
        <a:prstGeom prst="rect">
          <a:avLst/>
        </a:prstGeom>
        <a:solidFill>
          <a:schemeClr val="accent2">
            <a:tint val="40000"/>
            <a:alpha val="90000"/>
            <a:hueOff val="-1363946"/>
            <a:satOff val="15036"/>
            <a:lumOff val="143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63946"/>
              <a:satOff val="15036"/>
              <a:lumOff val="1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1" tIns="186385" rIns="111971" bIns="1863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Utiliser</a:t>
          </a:r>
          <a:r>
            <a:rPr lang="en-US" sz="1100" kern="1200" dirty="0"/>
            <a:t> le </a:t>
          </a:r>
          <a:r>
            <a:rPr lang="en-US" sz="1100" i="1" kern="1200" dirty="0"/>
            <a:t>link resolver </a:t>
          </a:r>
          <a:r>
            <a:rPr lang="en-US" sz="1100" kern="1200" dirty="0"/>
            <a:t>(</a:t>
          </a:r>
          <a:r>
            <a:rPr lang="en-US" sz="1100" i="1" kern="1200" dirty="0"/>
            <a:t>Find it @Concordia</a:t>
          </a:r>
          <a:r>
            <a:rPr lang="en-US" sz="1100" kern="1200" dirty="0"/>
            <a:t>) pour </a:t>
          </a:r>
          <a:r>
            <a:rPr lang="en-US" sz="1100" kern="1200" dirty="0" err="1"/>
            <a:t>accéder</a:t>
          </a:r>
          <a:r>
            <a:rPr lang="en-US" sz="1100" kern="1200" dirty="0"/>
            <a:t> au plein </a:t>
          </a:r>
          <a:r>
            <a:rPr lang="en-US" sz="1100" kern="1200" dirty="0" err="1"/>
            <a:t>texte</a:t>
          </a:r>
          <a:r>
            <a:rPr lang="en-US" sz="1100" kern="1200" dirty="0"/>
            <a:t> via </a:t>
          </a:r>
          <a:r>
            <a:rPr lang="en-US" sz="1100" kern="1200" dirty="0" err="1"/>
            <a:t>une</a:t>
          </a:r>
          <a:r>
            <a:rPr lang="en-US" sz="1100" kern="1200" dirty="0"/>
            <a:t> </a:t>
          </a:r>
          <a:r>
            <a:rPr lang="en-US" sz="1100" kern="1200" dirty="0" err="1"/>
            <a:t>autre</a:t>
          </a:r>
          <a:r>
            <a:rPr lang="en-US" sz="1100" kern="1200" dirty="0"/>
            <a:t> </a:t>
          </a:r>
          <a:r>
            <a:rPr lang="en-US" sz="1100" kern="1200" dirty="0" err="1"/>
            <a:t>ressource</a:t>
          </a:r>
          <a:r>
            <a:rPr lang="en-US" sz="1100" kern="1200" dirty="0"/>
            <a:t> (base de données </a:t>
          </a:r>
          <a:r>
            <a:rPr lang="en-US" sz="1100" kern="1200" dirty="0" err="1"/>
            <a:t>ou</a:t>
          </a:r>
          <a:r>
            <a:rPr lang="en-US" sz="1100" kern="1200" dirty="0"/>
            <a:t> collection). </a:t>
          </a:r>
        </a:p>
      </dsp:txBody>
      <dsp:txXfrm>
        <a:off x="1442720" y="779243"/>
        <a:ext cx="5770880" cy="733798"/>
      </dsp:txXfrm>
    </dsp:sp>
    <dsp:sp modelId="{422CB9BA-AE0D-46DE-85A2-EACAEE7E0DE8}">
      <dsp:nvSpPr>
        <dsp:cNvPr id="0" name=""/>
        <dsp:cNvSpPr/>
      </dsp:nvSpPr>
      <dsp:spPr>
        <a:xfrm>
          <a:off x="0" y="779243"/>
          <a:ext cx="1442720" cy="733798"/>
        </a:xfrm>
        <a:prstGeom prst="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344" tIns="72483" rIns="76344" bIns="7248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Plan B</a:t>
          </a:r>
        </a:p>
      </dsp:txBody>
      <dsp:txXfrm>
        <a:off x="0" y="779243"/>
        <a:ext cx="1442720" cy="733798"/>
      </dsp:txXfrm>
    </dsp:sp>
    <dsp:sp modelId="{9FD346E9-CEF5-4FE4-AC92-8648709F2B1B}">
      <dsp:nvSpPr>
        <dsp:cNvPr id="0" name=""/>
        <dsp:cNvSpPr/>
      </dsp:nvSpPr>
      <dsp:spPr>
        <a:xfrm>
          <a:off x="1442720" y="1557069"/>
          <a:ext cx="5770880" cy="733798"/>
        </a:xfrm>
        <a:prstGeom prst="rect">
          <a:avLst/>
        </a:prstGeom>
        <a:solidFill>
          <a:schemeClr val="accent2">
            <a:tint val="40000"/>
            <a:alpha val="90000"/>
            <a:hueOff val="-2727893"/>
            <a:satOff val="30071"/>
            <a:lumOff val="286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727893"/>
              <a:satOff val="30071"/>
              <a:lumOff val="2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1" tIns="186385" rIns="111971" bIns="1863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Vérifier</a:t>
          </a:r>
          <a:r>
            <a:rPr lang="en-US" sz="1100" kern="1200" dirty="0"/>
            <a:t> </a:t>
          </a:r>
          <a:r>
            <a:rPr lang="en-US" sz="1100" kern="1200" dirty="0" err="1"/>
            <a:t>si</a:t>
          </a:r>
          <a:r>
            <a:rPr lang="en-US" sz="1100" kern="1200" dirty="0"/>
            <a:t> la bibliothèque a le document </a:t>
          </a:r>
          <a:r>
            <a:rPr lang="en-US" sz="1100" kern="1200" dirty="0" err="1"/>
            <a:t>en</a:t>
          </a:r>
          <a:r>
            <a:rPr lang="en-US" sz="1100" kern="1200" dirty="0"/>
            <a:t> format </a:t>
          </a:r>
          <a:r>
            <a:rPr lang="en-US" sz="1100" kern="1200" dirty="0" err="1"/>
            <a:t>imprimé</a:t>
          </a:r>
          <a:r>
            <a:rPr lang="en-US" sz="1100" kern="1200" dirty="0"/>
            <a:t> (</a:t>
          </a:r>
          <a:r>
            <a:rPr lang="en-US" sz="1100" kern="1200" dirty="0" err="1"/>
            <a:t>puis</a:t>
          </a:r>
          <a:r>
            <a:rPr lang="en-US" sz="1100" kern="1200" dirty="0"/>
            <a:t> le demander avec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 service </a:t>
          </a:r>
          <a:r>
            <a:rPr lang="en-US" sz="1100" i="1" kern="1200" dirty="0"/>
            <a:t>Article/Chapter Scan &amp; Deliver</a:t>
          </a:r>
          <a:r>
            <a:rPr lang="en-US" sz="1100" kern="1200" dirty="0"/>
            <a:t>).</a:t>
          </a:r>
        </a:p>
      </dsp:txBody>
      <dsp:txXfrm>
        <a:off x="1442720" y="1557069"/>
        <a:ext cx="5770880" cy="733798"/>
      </dsp:txXfrm>
    </dsp:sp>
    <dsp:sp modelId="{B6CBD00C-2964-457F-8660-6FB5B5F02CB3}">
      <dsp:nvSpPr>
        <dsp:cNvPr id="0" name=""/>
        <dsp:cNvSpPr/>
      </dsp:nvSpPr>
      <dsp:spPr>
        <a:xfrm>
          <a:off x="0" y="1557069"/>
          <a:ext cx="1442720" cy="733798"/>
        </a:xfrm>
        <a:prstGeom prst="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344" tIns="72483" rIns="76344" bIns="7248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Plan C</a:t>
          </a:r>
        </a:p>
      </dsp:txBody>
      <dsp:txXfrm>
        <a:off x="0" y="1557069"/>
        <a:ext cx="1442720" cy="733798"/>
      </dsp:txXfrm>
    </dsp:sp>
    <dsp:sp modelId="{0C5E19B8-5883-48D1-8643-754A291E53DA}">
      <dsp:nvSpPr>
        <dsp:cNvPr id="0" name=""/>
        <dsp:cNvSpPr/>
      </dsp:nvSpPr>
      <dsp:spPr>
        <a:xfrm>
          <a:off x="1442720" y="2334895"/>
          <a:ext cx="5770880" cy="733798"/>
        </a:xfrm>
        <a:prstGeom prst="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1" tIns="186385" rIns="111971" bIns="1863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Demander le document avec le Prêt entre bibliothèques (PEB, </a:t>
          </a:r>
          <a:r>
            <a:rPr lang="en-US" sz="1100" kern="1200" dirty="0" err="1"/>
            <a:t>ou</a:t>
          </a:r>
          <a:r>
            <a:rPr lang="en-US" sz="1100" kern="1200" dirty="0"/>
            <a:t> interlibrary loans - ILL).</a:t>
          </a:r>
        </a:p>
      </dsp:txBody>
      <dsp:txXfrm>
        <a:off x="1442720" y="2334895"/>
        <a:ext cx="5770880" cy="733798"/>
      </dsp:txXfrm>
    </dsp:sp>
    <dsp:sp modelId="{91C6BE6C-11A4-4495-9DC4-F0FCD2CECDDC}">
      <dsp:nvSpPr>
        <dsp:cNvPr id="0" name=""/>
        <dsp:cNvSpPr/>
      </dsp:nvSpPr>
      <dsp:spPr>
        <a:xfrm>
          <a:off x="0" y="2334895"/>
          <a:ext cx="1442720" cy="733798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344" tIns="72483" rIns="76344" bIns="7248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Plan D </a:t>
          </a:r>
        </a:p>
      </dsp:txBody>
      <dsp:txXfrm>
        <a:off x="0" y="2334895"/>
        <a:ext cx="1442720" cy="733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2543ACF8-3F51-854F-91E9-AD86E324A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98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sz="1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(la </a:t>
            </a:r>
            <a:r>
              <a:rPr lang="en-CA" altLang="en-US" sz="1200" dirty="0" err="1">
                <a:solidFill>
                  <a:schemeClr val="tx2"/>
                </a:solidFill>
                <a:ea typeface="ＭＳ Ｐゴシック" panose="020B0600070205080204" pitchFamily="34" charset="-128"/>
              </a:rPr>
              <a:t>troncature</a:t>
            </a:r>
            <a:r>
              <a:rPr lang="en-CA" altLang="en-US" sz="1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rep</a:t>
            </a:r>
            <a:r>
              <a:rPr lang="fr-CA" altLang="en-US" sz="1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ère):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3ACF8-3F51-854F-91E9-AD86E324A5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9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kw:(video* game  OR jeu* video*) AND kw:(</a:t>
            </a:r>
            <a:r>
              <a:rPr lang="en-CA" dirty="0" err="1"/>
              <a:t>terminolo</a:t>
            </a:r>
            <a:r>
              <a:rPr lang="en-CA" dirty="0"/>
              <a:t>*) https://concordiauniversity.on.worldcat.org/search?queryString=kw%3A%28video%2A%20game%20%20OR%20jeu%2A%20video%2A%29%20AND%20kw%3A%28terminolo%2A%29&amp;expandSearch=false&amp;translateSearch=false&amp;bookReviews=off&amp;newsArticles=off&amp;databaseList=283%2C638&amp;clusterResults=true&amp;groupVariantRecords=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3ACF8-3F51-854F-91E9-AD86E324A5D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2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178C-A310-4C92-B72A-C63B59C0AA86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83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https://www.oqlf.gouv.qc.ca/ressources/bibliotheque/dictionnaires/20120701_jeu_video.pdf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3ACF8-3F51-854F-91E9-AD86E324A5D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4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3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051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6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406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01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82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04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563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5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0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8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1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8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4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1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5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2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9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028701"/>
            <a:ext cx="8168197" cy="822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060" y="1975104"/>
            <a:ext cx="8168196" cy="2674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006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cap="all" spc="225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5717" y="4767263"/>
            <a:ext cx="30302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cap="all" spc="225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5996" y="4767263"/>
            <a:ext cx="5422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cap="all" spc="225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4924" y="773251"/>
            <a:ext cx="7341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56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jZJXprBaxwM?si=WtKkBxsslDRe7sG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ordiauniversity-on-worldcat-org.lib-ezproxy.concordia.ca/advancedsearch?databaseList=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dt.oqlf.gouv.qc.ca/" TargetMode="External"/><Relationship Id="rId2" Type="http://schemas.openxmlformats.org/officeDocument/2006/relationships/hyperlink" Target="https://www.btb.termiumplus.gc.ca/tpv2alpha/alpha-fra.html?lang=fr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ate.europa.eu/hom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tb.termiumplus.gc.ca/tpv2alpha/alpha-fra.html?lang=fra&amp;srchtxt=&amp;i=1&amp;index=alt&amp;codom2nd_wet=1&amp;page=publications-fra#resultrecs" TargetMode="External"/><Relationship Id="rId7" Type="http://schemas.openxmlformats.org/officeDocument/2006/relationships/hyperlink" Target="http://bibliotheque.isit-paris.fr/-Lexiques-et-glossaires-specialises-.html" TargetMode="External"/><Relationship Id="rId2" Type="http://schemas.openxmlformats.org/officeDocument/2006/relationships/hyperlink" Target="https://concordiauniversity.on.worldcat.org/search?queryString=au%3D%22Office%20que%CC%81be%CC%81cois%20de%20la%20langue%20franc%CC%A7aise.%22&amp;databaseList=283,638&amp;translateSearch=false&amp;expandSearch=false&amp;queryTranslationLanguage=fr&amp;clusterResults=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univaasa.fi/terminologyforum/special-field-glossaries/" TargetMode="External"/><Relationship Id="rId5" Type="http://schemas.openxmlformats.org/officeDocument/2006/relationships/hyperlink" Target="https://sites.uwasa.fi/terminologyforum/" TargetMode="External"/><Relationship Id="rId4" Type="http://schemas.openxmlformats.org/officeDocument/2006/relationships/hyperlink" Target="https://www.tpsgc-pwgsc.gc.ca/bt-tb/index-fra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oncordiauniversity.libguides.com/az/databases" TargetMode="External"/><Relationship Id="rId3" Type="http://schemas.openxmlformats.org/officeDocument/2006/relationships/hyperlink" Target="https://lib-ezproxy.concordia.ca/login?url=https://repere4.sdmliaisons.org" TargetMode="External"/><Relationship Id="rId7" Type="http://schemas.openxmlformats.org/officeDocument/2006/relationships/hyperlink" Target="https://lib-ezproxy.concordia.ca/login?url=https://www.jstor.org/action/showAdvancedSearch" TargetMode="External"/><Relationship Id="rId2" Type="http://schemas.openxmlformats.org/officeDocument/2006/relationships/hyperlink" Target="https://lib-ezproxy.concordia.ca/login?url=https://www.erudi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y.concordia.ca/research/databases/index.php?action=SeeInfo&amp;RID=698" TargetMode="External"/><Relationship Id="rId5" Type="http://schemas.openxmlformats.org/officeDocument/2006/relationships/hyperlink" Target="https://lib-ezproxy.concordia.ca/login?url=https://search.ebscohost.com/login.aspx?authtype=ip,uid&amp;profile=ehost&amp;defaultdb=a9h" TargetMode="External"/><Relationship Id="rId4" Type="http://schemas.openxmlformats.org/officeDocument/2006/relationships/hyperlink" Target="http://library.concordia.ca/services/collections/newspapers/cannewspapers.ph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ib-ezproxy.concordia.ca/login?url=https://search.ebscohost.com/login.aspx?direct=true&amp;db=a9h&amp;bquery=%26quot%3bjeu*+video*%26quot%3b+OR+%26quot%3bvideo+game%26quot%3b&amp;type=1&amp;searchMode=Standard&amp;site=ehost-live&amp;scope=site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-ezproxy.concordia.ca/login?url=https://search.proquest.com/canadiannews/advanced?accountid=10246" TargetMode="External"/><Relationship Id="rId2" Type="http://schemas.openxmlformats.org/officeDocument/2006/relationships/hyperlink" Target="https://lib-ezproxy.concordia.ca/login?url=https://nouveau.eureka.cc/access/ip/default.aspx?un=concor0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-ezproxy.concordia.ca/login?url=https://global.factiva.com/en/sess/login.asp?xsid=S00YszkYszoZGb75DEs5DEnM92uMpIpNpNyMHmnRsIuMcNG1pRRQUFBQUFBQUFBQUFBQUFBQUFBQUFBQUFBQUFBQUFBQUFBQQA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library.concordia.ca/find/google-scholar.ph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vitrinelinguistique.oqlf.gouv.qc.ca/" TargetMode="External"/><Relationship Id="rId2" Type="http://schemas.openxmlformats.org/officeDocument/2006/relationships/hyperlink" Target="https://www.btb.termiumplus.gc.ca/tpv2alpha/alpha-fra.html?lang=fra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10126902241263865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concordia.ca/help/question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ordiauniversity.on.worldcat.org/oclc/1125881198" TargetMode="External"/><Relationship Id="rId7" Type="http://schemas.openxmlformats.org/officeDocument/2006/relationships/hyperlink" Target="http://library.concordia.ca/research/internet/encyclopedias.php" TargetMode="External"/><Relationship Id="rId2" Type="http://schemas.openxmlformats.org/officeDocument/2006/relationships/hyperlink" Target="http://library.concordia.ca/find/dictionarie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y.concordia.ca/find/encyclopedias.php" TargetMode="External"/><Relationship Id="rId5" Type="http://schemas.openxmlformats.org/officeDocument/2006/relationships/hyperlink" Target="https://concordiauniversity.on.worldcat.org/oclc/173734251" TargetMode="External"/><Relationship Id="rId4" Type="http://schemas.openxmlformats.org/officeDocument/2006/relationships/hyperlink" Target="https://concordiauniversity.on.worldcat.org/oclc/1764871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ordiauniversity.on.worldcat.org/oclc/62324867" TargetMode="External"/><Relationship Id="rId2" Type="http://schemas.openxmlformats.org/officeDocument/2006/relationships/hyperlink" Target="https://www-oxfordreference-com.lib-ezproxy.concordia.c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ncordia.ca/library/guides/encs/standards-patents.html" TargetMode="External"/><Relationship Id="rId4" Type="http://schemas.openxmlformats.org/officeDocument/2006/relationships/hyperlink" Target="https://link-gale-com.lib-ezproxy.concordia.ca/apps/menu?u=concordi_m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171" descr="Mountains by the sea">
            <a:extLst>
              <a:ext uri="{FF2B5EF4-FFF2-40B4-BE49-F238E27FC236}">
                <a16:creationId xmlns:a16="http://schemas.microsoft.com/office/drawing/2014/main" id="{7D1BAEA3-938D-250F-9289-C218B2B5BF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47" t="5636" r="4198" b="1"/>
          <a:stretch/>
        </p:blipFill>
        <p:spPr>
          <a:xfrm>
            <a:off x="3202390" y="10"/>
            <a:ext cx="5941610" cy="514349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7169" name="Title 15"/>
          <p:cNvSpPr>
            <a:spLocks noGrp="1"/>
          </p:cNvSpPr>
          <p:nvPr>
            <p:ph type="ctrTitle"/>
          </p:nvPr>
        </p:nvSpPr>
        <p:spPr>
          <a:xfrm>
            <a:off x="501650" y="1258999"/>
            <a:ext cx="3066142" cy="17768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 Bold" charset="0"/>
              </a:rPr>
              <a:t>FTRA 310 </a:t>
            </a:r>
            <a:r>
              <a:rPr lang="fr-CA" sz="2000" dirty="0"/>
              <a:t>Initiation à la recherche documentaire et terminologique </a:t>
            </a:r>
            <a:br>
              <a:rPr lang="fr-CA" sz="2000" dirty="0"/>
            </a:br>
            <a:br>
              <a:rPr lang="fr-CA" sz="2000" dirty="0"/>
            </a:br>
            <a:r>
              <a:rPr lang="fr-CA" sz="2000" dirty="0"/>
              <a:t>Formation documentaire</a:t>
            </a:r>
            <a:br>
              <a:rPr lang="fr-CA" sz="2000" dirty="0"/>
            </a:br>
            <a:r>
              <a:rPr lang="fr-CA" sz="1400" dirty="0">
                <a:latin typeface="Arial" charset="0"/>
              </a:rPr>
              <a:t>Le jeudi 6 février 2025</a:t>
            </a:r>
            <a:endParaRPr lang="en-US" sz="1400" dirty="0">
              <a:latin typeface="Arial" charset="0"/>
            </a:endParaRPr>
          </a:p>
        </p:txBody>
      </p:sp>
      <p:sp>
        <p:nvSpPr>
          <p:cNvPr id="7170" name="Subtitle 16"/>
          <p:cNvSpPr>
            <a:spLocks noGrp="1"/>
          </p:cNvSpPr>
          <p:nvPr>
            <p:ph type="subTitle" idx="1"/>
          </p:nvPr>
        </p:nvSpPr>
        <p:spPr>
          <a:xfrm>
            <a:off x="396251" y="3266983"/>
            <a:ext cx="3059791" cy="822676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Éthel Gamache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Bibliothécaire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>
                <a:latin typeface="Arial" charset="0"/>
              </a:rPr>
              <a:t>ethel.gamache@concordia.ca</a:t>
            </a:r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8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7183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718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718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718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7191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7193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7FC96-5AB1-0411-FBB1-672F0E28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554" y="3266983"/>
            <a:ext cx="1685925" cy="1590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00422" y="-6351"/>
            <a:ext cx="3572669" cy="5149850"/>
            <a:chOff x="67175" y="-8467"/>
            <a:chExt cx="4763558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1F0AE6A-7B14-42A1-A9FD-E972412C2FB8}"/>
              </a:ext>
            </a:extLst>
          </p:cNvPr>
          <p:cNvSpPr/>
          <p:nvPr/>
        </p:nvSpPr>
        <p:spPr>
          <a:xfrm>
            <a:off x="508001" y="962025"/>
            <a:ext cx="3822045" cy="3230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Stratégies de recherche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2372" y="-6351"/>
            <a:ext cx="3806198" cy="5149851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3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5486"/>
            <a:ext cx="6945424" cy="965262"/>
          </a:xfrm>
        </p:spPr>
        <p:txBody>
          <a:bodyPr/>
          <a:lstStyle/>
          <a:p>
            <a:r>
              <a:rPr lang="fr-CA" dirty="0"/>
              <a:t>Opérateurs de recherche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0748"/>
            <a:ext cx="7772400" cy="3239802"/>
          </a:xfrm>
        </p:spPr>
        <p:txBody>
          <a:bodyPr>
            <a:normAutofit/>
          </a:bodyPr>
          <a:lstStyle/>
          <a:p>
            <a:endParaRPr lang="fr-CA" dirty="0"/>
          </a:p>
          <a:p>
            <a:r>
              <a:rPr lang="fr-CA" dirty="0"/>
              <a:t>OU / OR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AND NOT / SAUF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ET / AND</a:t>
            </a:r>
          </a:p>
          <a:p>
            <a:endParaRPr lang="fr-CA" dirty="0"/>
          </a:p>
          <a:p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310" y="890439"/>
            <a:ext cx="1998221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64EC87-FF41-49A3-AEC3-A8B4A157B587}"/>
              </a:ext>
            </a:extLst>
          </p:cNvPr>
          <p:cNvSpPr txBox="1"/>
          <p:nvPr/>
        </p:nvSpPr>
        <p:spPr>
          <a:xfrm>
            <a:off x="5192784" y="1170262"/>
            <a:ext cx="305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CA" dirty="0">
                <a:latin typeface="Arial"/>
              </a:rPr>
              <a:t>pour les synonymes et équivalences</a:t>
            </a:r>
            <a:endParaRPr lang="en-CA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6285E-FD97-4A8D-BE18-0000D6277BF7}"/>
              </a:ext>
            </a:extLst>
          </p:cNvPr>
          <p:cNvSpPr txBox="1"/>
          <p:nvPr/>
        </p:nvSpPr>
        <p:spPr>
          <a:xfrm>
            <a:off x="5292080" y="232631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CA" dirty="0">
                <a:latin typeface="Arial"/>
              </a:rPr>
              <a:t>pour exclure une expression de recherche</a:t>
            </a:r>
            <a:endParaRPr lang="en-CA" dirty="0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95345-09D4-48C1-8AFC-F30507092A90}"/>
              </a:ext>
            </a:extLst>
          </p:cNvPr>
          <p:cNvSpPr txBox="1"/>
          <p:nvPr/>
        </p:nvSpPr>
        <p:spPr>
          <a:xfrm>
            <a:off x="5292080" y="3614745"/>
            <a:ext cx="316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pour trouver une union, un croisement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0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EAF52C-CDDC-3591-4BDD-76EAD78C0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7584" y="555526"/>
            <a:ext cx="7416824" cy="4032448"/>
            <a:chOff x="503365" y="0"/>
            <a:chExt cx="11430366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CD66399-1C59-E731-1208-C387D9E15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365" y="0"/>
              <a:ext cx="11430366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0E40EA8-6C47-D5CB-D119-5CCEB169AF8A}"/>
                </a:ext>
              </a:extLst>
            </p:cNvPr>
            <p:cNvSpPr/>
            <p:nvPr/>
          </p:nvSpPr>
          <p:spPr>
            <a:xfrm>
              <a:off x="2379643" y="859315"/>
              <a:ext cx="7656723" cy="481904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013"/>
            </a:p>
          </p:txBody>
        </p:sp>
        <p:pic>
          <p:nvPicPr>
            <p:cNvPr id="5" name="Picture 4" descr="Screencapture of a video using cards on a table to showcase a boolean search.">
              <a:extLst>
                <a:ext uri="{FF2B5EF4-FFF2-40B4-BE49-F238E27FC236}">
                  <a16:creationId xmlns:a16="http://schemas.microsoft.com/office/drawing/2014/main" id="{50D9A912-BAD4-AE9D-C9DA-3245E04C8F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5" t="1070"/>
            <a:stretch/>
          </p:blipFill>
          <p:spPr>
            <a:xfrm>
              <a:off x="2379519" y="1179641"/>
              <a:ext cx="7675986" cy="4312267"/>
            </a:xfrm>
            <a:prstGeom prst="rect">
              <a:avLst/>
            </a:prstGeom>
            <a:noFill/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2891D10-AFE8-7089-26DB-7DE39C26C946}"/>
              </a:ext>
            </a:extLst>
          </p:cNvPr>
          <p:cNvSpPr txBox="1"/>
          <p:nvPr/>
        </p:nvSpPr>
        <p:spPr>
          <a:xfrm>
            <a:off x="1261448" y="4399624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Source: </a:t>
            </a:r>
            <a:r>
              <a:rPr lang="fr-CA" sz="1200" i="1" dirty="0" err="1">
                <a:hlinkClick r:id="rId4"/>
              </a:rPr>
              <a:t>Search</a:t>
            </a:r>
            <a:r>
              <a:rPr lang="fr-CA" sz="1200" i="1" dirty="0">
                <a:hlinkClick r:id="rId4"/>
              </a:rPr>
              <a:t> </a:t>
            </a:r>
            <a:r>
              <a:rPr lang="fr-CA" sz="1200" i="1" dirty="0" err="1">
                <a:hlinkClick r:id="rId4"/>
              </a:rPr>
              <a:t>Smarter</a:t>
            </a:r>
            <a:r>
              <a:rPr lang="fr-CA" sz="1200" i="1" dirty="0">
                <a:hlinkClick r:id="rId4"/>
              </a:rPr>
              <a:t>, </a:t>
            </a:r>
            <a:r>
              <a:rPr lang="fr-CA" sz="1200" i="1" dirty="0" err="1">
                <a:hlinkClick r:id="rId4"/>
              </a:rPr>
              <a:t>Search</a:t>
            </a:r>
            <a:r>
              <a:rPr lang="fr-CA" sz="1200" i="1" dirty="0">
                <a:hlinkClick r:id="rId4"/>
              </a:rPr>
              <a:t> </a:t>
            </a:r>
            <a:r>
              <a:rPr lang="fr-CA" sz="1200" i="1" dirty="0" err="1">
                <a:hlinkClick r:id="rId4"/>
              </a:rPr>
              <a:t>Faster</a:t>
            </a:r>
            <a:r>
              <a:rPr lang="fr-CA" sz="1200" dirty="0"/>
              <a:t>, vidéo créée par l’Université de Sydney, Australie.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25534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432C-81FC-4403-B580-72C6F95F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Autres</a:t>
            </a:r>
            <a:r>
              <a:rPr lang="en-CA" dirty="0"/>
              <a:t> </a:t>
            </a:r>
            <a:r>
              <a:rPr lang="en-CA" dirty="0" err="1"/>
              <a:t>opérateurs</a:t>
            </a:r>
            <a:r>
              <a:rPr lang="en-CA" dirty="0"/>
              <a:t> de recherche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AA22F-0B92-427B-80F5-94C73A0D3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fr-CA" altLang="en-US" sz="1400" dirty="0">
                <a:ea typeface="ＭＳ Ｐゴシック" panose="020B0600070205080204" pitchFamily="34" charset="-128"/>
              </a:rPr>
              <a:t>Recherche d’occurrences exactes (</a:t>
            </a:r>
            <a:r>
              <a:rPr lang="fr-CA" altLang="en-US" sz="1400" i="1" dirty="0">
                <a:ea typeface="ＭＳ Ｐゴシック" panose="020B0600070205080204" pitchFamily="34" charset="-128"/>
              </a:rPr>
              <a:t>phrase </a:t>
            </a:r>
            <a:r>
              <a:rPr lang="fr-CA" altLang="en-US" sz="1400" i="1" dirty="0" err="1">
                <a:ea typeface="ＭＳ Ｐゴシック" panose="020B0600070205080204" pitchFamily="34" charset="-128"/>
              </a:rPr>
              <a:t>searching</a:t>
            </a:r>
            <a:r>
              <a:rPr lang="fr-CA" altLang="en-US" sz="1400" dirty="0">
                <a:ea typeface="ＭＳ Ｐゴシック" panose="020B0600070205080204" pitchFamily="34" charset="-128"/>
              </a:rPr>
              <a:t>): </a:t>
            </a:r>
            <a:br>
              <a:rPr lang="fr-CA" altLang="en-US" sz="1400" dirty="0">
                <a:ea typeface="ＭＳ Ｐゴシック" panose="020B0600070205080204" pitchFamily="34" charset="-128"/>
              </a:rPr>
            </a:br>
            <a:r>
              <a:rPr lang="fr-CA" altLang="en-US" sz="1400" dirty="0">
                <a:ea typeface="ＭＳ Ｐゴシック" panose="020B0600070205080204" pitchFamily="34" charset="-128"/>
              </a:rPr>
              <a:t>Guillemets anglais: </a:t>
            </a:r>
            <a:r>
              <a:rPr lang="fr-CA" altLang="en-US" sz="1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"."</a:t>
            </a:r>
            <a:endParaRPr lang="fr-CA" altLang="en-US" sz="1400" dirty="0">
              <a:ea typeface="ＭＳ Ｐゴシック" panose="020B0600070205080204" pitchFamily="34" charset="-128"/>
            </a:endParaRPr>
          </a:p>
          <a:p>
            <a:pPr lvl="1"/>
            <a:r>
              <a:rPr lang="fr-CA" altLang="en-US" sz="1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Exemples: </a:t>
            </a:r>
            <a:r>
              <a:rPr lang="fr-CA" altLang="en-US" sz="1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"</a:t>
            </a:r>
            <a:r>
              <a:rPr lang="en-CA" altLang="en-US" sz="1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jeu* video*</a:t>
            </a:r>
            <a:r>
              <a:rPr lang="fr-CA" altLang="en-US" sz="1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"</a:t>
            </a:r>
            <a:r>
              <a:rPr lang="en-CA" altLang="en-US" sz="1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, </a:t>
            </a:r>
            <a:r>
              <a:rPr lang="fr-CA" altLang="en-US" sz="1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"</a:t>
            </a:r>
            <a:r>
              <a:rPr lang="en-CA" altLang="en-US" sz="1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Maria Chapdelaine</a:t>
            </a:r>
            <a:r>
              <a:rPr lang="fr-CA" altLang="en-US" sz="1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"  </a:t>
            </a:r>
          </a:p>
          <a:p>
            <a:pPr lvl="1"/>
            <a:endParaRPr lang="en-CA" altLang="en-US" sz="1400" dirty="0">
              <a:ea typeface="ＭＳ Ｐゴシック" panose="020B0600070205080204" pitchFamily="34" charset="-128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CA" altLang="en-US" sz="1400" dirty="0" err="1">
                <a:ea typeface="ＭＳ Ｐゴシック" panose="020B0600070205080204" pitchFamily="34" charset="-128"/>
              </a:rPr>
              <a:t>Troncature</a:t>
            </a:r>
            <a:r>
              <a:rPr lang="en-CA" altLang="en-US" sz="1400" dirty="0">
                <a:ea typeface="ＭＳ Ｐゴシック" panose="020B0600070205080204" pitchFamily="34" charset="-128"/>
              </a:rPr>
              <a:t>: *</a:t>
            </a:r>
          </a:p>
          <a:p>
            <a:pPr lvl="1"/>
            <a:r>
              <a:rPr lang="en-CA" altLang="en-US" sz="1400" dirty="0" err="1">
                <a:solidFill>
                  <a:schemeClr val="tx2"/>
                </a:solidFill>
                <a:ea typeface="ＭＳ Ｐゴシック" panose="020B0600070205080204" pitchFamily="34" charset="-128"/>
              </a:rPr>
              <a:t>Exemples</a:t>
            </a:r>
            <a:r>
              <a:rPr lang="en-CA" altLang="en-US" sz="1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: </a:t>
            </a:r>
          </a:p>
          <a:p>
            <a:pPr lvl="2"/>
            <a:r>
              <a:rPr lang="en-CA" altLang="en-US" sz="12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media*: </a:t>
            </a:r>
            <a:r>
              <a:rPr lang="fr-CA" altLang="en-US" sz="12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média</a:t>
            </a:r>
            <a:r>
              <a:rPr lang="fr-CA" altLang="en-US" sz="1250" dirty="0">
                <a:solidFill>
                  <a:srgbClr val="508927"/>
                </a:solidFill>
                <a:ea typeface="ＭＳ Ｐゴシック" panose="020B0600070205080204" pitchFamily="34" charset="-128"/>
              </a:rPr>
              <a:t>s</a:t>
            </a:r>
            <a:r>
              <a:rPr lang="fr-CA" altLang="en-US" sz="12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, média</a:t>
            </a:r>
            <a:r>
              <a:rPr lang="fr-CA" altLang="en-US" sz="1250" dirty="0">
                <a:solidFill>
                  <a:srgbClr val="508927"/>
                </a:solidFill>
                <a:ea typeface="ＭＳ Ｐゴシック" panose="020B0600070205080204" pitchFamily="34" charset="-128"/>
              </a:rPr>
              <a:t>tique</a:t>
            </a:r>
            <a:r>
              <a:rPr lang="fr-CA" altLang="en-US" sz="12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, média</a:t>
            </a:r>
            <a:r>
              <a:rPr lang="fr-CA" altLang="en-US" sz="1250" dirty="0">
                <a:solidFill>
                  <a:srgbClr val="508927"/>
                </a:solidFill>
                <a:ea typeface="ＭＳ Ｐゴシック" panose="020B0600070205080204" pitchFamily="34" charset="-128"/>
              </a:rPr>
              <a:t>tiques</a:t>
            </a:r>
            <a:r>
              <a:rPr lang="fr-CA" altLang="en-US" sz="12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)</a:t>
            </a:r>
          </a:p>
          <a:p>
            <a:pPr lvl="2"/>
            <a:r>
              <a:rPr lang="fr-CA" altLang="en-US" sz="1250" dirty="0" err="1">
                <a:solidFill>
                  <a:schemeClr val="tx2"/>
                </a:solidFill>
                <a:ea typeface="ＭＳ Ｐゴシック" panose="020B0600070205080204" pitchFamily="34" charset="-128"/>
              </a:rPr>
              <a:t>Relig</a:t>
            </a:r>
            <a:r>
              <a:rPr lang="fr-CA" altLang="en-US" sz="12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*: relig</a:t>
            </a:r>
            <a:r>
              <a:rPr lang="fr-CA" altLang="en-US" sz="1250" dirty="0">
                <a:solidFill>
                  <a:srgbClr val="508927"/>
                </a:solidFill>
                <a:ea typeface="ＭＳ Ｐゴシック" panose="020B0600070205080204" pitchFamily="34" charset="-128"/>
              </a:rPr>
              <a:t>ion</a:t>
            </a:r>
            <a:r>
              <a:rPr lang="fr-CA" altLang="en-US" sz="12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, relig</a:t>
            </a:r>
            <a:r>
              <a:rPr lang="fr-CA" altLang="en-US" sz="1250" dirty="0">
                <a:solidFill>
                  <a:srgbClr val="508927"/>
                </a:solidFill>
                <a:ea typeface="ＭＳ Ｐゴシック" panose="020B0600070205080204" pitchFamily="34" charset="-128"/>
              </a:rPr>
              <a:t>ions</a:t>
            </a:r>
            <a:r>
              <a:rPr lang="fr-CA" altLang="en-US" sz="12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, </a:t>
            </a:r>
            <a:r>
              <a:rPr lang="fr-CA" altLang="en-US" sz="1250" dirty="0" err="1">
                <a:solidFill>
                  <a:schemeClr val="tx2"/>
                </a:solidFill>
                <a:ea typeface="ＭＳ Ｐゴシック" panose="020B0600070205080204" pitchFamily="34" charset="-128"/>
              </a:rPr>
              <a:t>relig</a:t>
            </a:r>
            <a:r>
              <a:rPr lang="fr-CA" altLang="en-US" sz="1250" dirty="0" err="1">
                <a:solidFill>
                  <a:srgbClr val="508927"/>
                </a:solidFill>
                <a:ea typeface="ＭＳ Ｐゴシック" panose="020B0600070205080204" pitchFamily="34" charset="-128"/>
              </a:rPr>
              <a:t>are</a:t>
            </a:r>
            <a:r>
              <a:rPr lang="fr-CA" altLang="en-US" sz="12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, relig</a:t>
            </a:r>
            <a:r>
              <a:rPr lang="fr-CA" altLang="en-US" sz="1250" dirty="0">
                <a:solidFill>
                  <a:srgbClr val="508927"/>
                </a:solidFill>
                <a:ea typeface="ＭＳ Ｐゴシック" panose="020B0600070205080204" pitchFamily="34" charset="-128"/>
              </a:rPr>
              <a:t>ieux</a:t>
            </a:r>
            <a:r>
              <a:rPr lang="fr-CA" altLang="en-US" sz="12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, relig</a:t>
            </a:r>
            <a:r>
              <a:rPr lang="fr-CA" altLang="en-US" sz="1250" dirty="0">
                <a:solidFill>
                  <a:srgbClr val="508927"/>
                </a:solidFill>
                <a:ea typeface="ＭＳ Ｐゴシック" panose="020B0600070205080204" pitchFamily="34" charset="-128"/>
              </a:rPr>
              <a:t>ieuse</a:t>
            </a:r>
            <a:r>
              <a:rPr lang="fr-CA" altLang="en-US" sz="12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, </a:t>
            </a:r>
            <a:r>
              <a:rPr lang="fr-CA" altLang="en-US" sz="1250" dirty="0" err="1">
                <a:solidFill>
                  <a:schemeClr val="tx2"/>
                </a:solidFill>
                <a:ea typeface="ＭＳ Ｐゴシック" panose="020B0600070205080204" pitchFamily="34" charset="-128"/>
              </a:rPr>
              <a:t>relig</a:t>
            </a:r>
            <a:r>
              <a:rPr lang="fr-CA" altLang="en-US" sz="1250" dirty="0" err="1">
                <a:solidFill>
                  <a:srgbClr val="508927"/>
                </a:solidFill>
                <a:ea typeface="ＭＳ Ｐゴシック" panose="020B0600070205080204" pitchFamily="34" charset="-128"/>
              </a:rPr>
              <a:t>are</a:t>
            </a:r>
            <a:endParaRPr lang="fr-CA" altLang="en-US" sz="1250" dirty="0">
              <a:solidFill>
                <a:srgbClr val="508927"/>
              </a:solidFill>
              <a:ea typeface="ＭＳ Ｐゴシック" panose="020B0600070205080204" pitchFamily="34" charset="-128"/>
            </a:endParaRPr>
          </a:p>
          <a:p>
            <a:pPr lvl="2"/>
            <a:r>
              <a:rPr lang="fr-CA" altLang="en-US" sz="125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Chat: chat</a:t>
            </a:r>
            <a:r>
              <a:rPr lang="fr-CA" altLang="en-US" sz="1250" dirty="0">
                <a:solidFill>
                  <a:srgbClr val="508927"/>
                </a:solidFill>
                <a:ea typeface="ＭＳ Ｐゴシック" panose="020B0600070205080204" pitchFamily="34" charset="-128"/>
              </a:rPr>
              <a:t>s</a:t>
            </a:r>
            <a:r>
              <a:rPr lang="fr-CA" altLang="en-US" sz="125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</a:t>
            </a:r>
            <a:r>
              <a:rPr lang="fr-CA" altLang="en-US" sz="1250" dirty="0">
                <a:solidFill>
                  <a:srgbClr val="508927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sz="125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cha</a:t>
            </a:r>
            <a:r>
              <a:rPr lang="fr-CA" altLang="en-US" sz="1250" dirty="0">
                <a:solidFill>
                  <a:srgbClr val="508927"/>
                </a:solidFill>
                <a:ea typeface="ＭＳ Ｐゴシック" panose="020B0600070205080204" pitchFamily="34" charset="-128"/>
              </a:rPr>
              <a:t>ton</a:t>
            </a:r>
            <a:r>
              <a:rPr lang="fr-CA" altLang="en-US" sz="125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mais aussi chât</a:t>
            </a:r>
            <a:r>
              <a:rPr lang="fr-CA" altLang="en-US" sz="1250" dirty="0">
                <a:solidFill>
                  <a:srgbClr val="508927"/>
                </a:solidFill>
                <a:ea typeface="ＭＳ Ｐゴシック" panose="020B0600070205080204" pitchFamily="34" charset="-128"/>
              </a:rPr>
              <a:t>eau</a:t>
            </a:r>
            <a:r>
              <a:rPr lang="fr-CA" altLang="en-US" sz="125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chât</a:t>
            </a:r>
            <a:r>
              <a:rPr lang="fr-CA" altLang="en-US" sz="1250" dirty="0">
                <a:solidFill>
                  <a:srgbClr val="508927"/>
                </a:solidFill>
                <a:ea typeface="ＭＳ Ｐゴシック" panose="020B0600070205080204" pitchFamily="34" charset="-128"/>
              </a:rPr>
              <a:t>elet</a:t>
            </a:r>
            <a:r>
              <a:rPr lang="fr-CA" altLang="en-US" sz="125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chat</a:t>
            </a:r>
            <a:r>
              <a:rPr lang="fr-CA" altLang="en-US" sz="1250" dirty="0">
                <a:solidFill>
                  <a:srgbClr val="508927"/>
                </a:solidFill>
                <a:ea typeface="ＭＳ Ｐゴシック" panose="020B0600070205080204" pitchFamily="34" charset="-128"/>
              </a:rPr>
              <a:t>eaubriand</a:t>
            </a:r>
          </a:p>
          <a:p>
            <a:pPr lvl="1"/>
            <a:endParaRPr lang="fr-CA" altLang="en-US" sz="125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975376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51435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2761059"/>
            <a:ext cx="3572668" cy="23824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6350"/>
            <a:ext cx="6881785" cy="5149850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4DE5C-F62D-6054-916C-B6F15CE6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352" y="765653"/>
            <a:ext cx="5220569" cy="21372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500">
                <a:solidFill>
                  <a:srgbClr val="FFFFFF"/>
                </a:solidFill>
              </a:rPr>
              <a:t>Sofia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E67A5-C100-6C31-A0A4-9911953E7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1078" y="2971566"/>
            <a:ext cx="4584057" cy="889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ts val="1000"/>
              </a:spcBef>
            </a:pPr>
            <a:endParaRPr lang="en-US" sz="18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46922" y="2453615"/>
            <a:ext cx="165495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31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FD9C-E6B8-443D-B0E9-2F036B12C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Outil de découverte </a:t>
            </a:r>
            <a:r>
              <a:rPr lang="fr-CA" i="1" dirty="0"/>
              <a:t>Sofia</a:t>
            </a:r>
            <a:endParaRPr lang="en-CA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6D556A-4423-1B70-A43E-9E9DEE5AC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474EE5-3BDD-7DF0-49D2-18A94FBFA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03598"/>
            <a:ext cx="7920880" cy="335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22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6F4D-2A29-4517-9DA3-6D1F69F1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91" y="285750"/>
            <a:ext cx="7795009" cy="857250"/>
          </a:xfrm>
        </p:spPr>
        <p:txBody>
          <a:bodyPr>
            <a:normAutofit/>
          </a:bodyPr>
          <a:lstStyle/>
          <a:p>
            <a:r>
              <a:rPr lang="fr-CA" sz="3200" dirty="0"/>
              <a:t>Présentation des résultats dans Sofia</a:t>
            </a:r>
            <a:endParaRPr lang="en-CA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1325D6-B237-4116-A1E0-B94C37099D19}"/>
              </a:ext>
            </a:extLst>
          </p:cNvPr>
          <p:cNvSpPr/>
          <p:nvPr/>
        </p:nvSpPr>
        <p:spPr bwMode="auto">
          <a:xfrm>
            <a:off x="1311699" y="1401366"/>
            <a:ext cx="1584176" cy="3456384"/>
          </a:xfrm>
          <a:prstGeom prst="roundRect">
            <a:avLst/>
          </a:prstGeom>
          <a:noFill/>
          <a:ln w="9525" cap="flat" cmpd="sng" algn="ctr">
            <a:solidFill>
              <a:srgbClr val="FFFF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F8144A-4A5D-E019-DB5B-3DCAE473C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B85929-F1EB-2E59-377C-23A366E0E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843558"/>
            <a:ext cx="5204517" cy="398772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1B59C4-E0FA-21E7-95AE-6679295B5CF8}"/>
              </a:ext>
            </a:extLst>
          </p:cNvPr>
          <p:cNvSpPr/>
          <p:nvPr/>
        </p:nvSpPr>
        <p:spPr bwMode="auto">
          <a:xfrm>
            <a:off x="1311699" y="1059582"/>
            <a:ext cx="1388094" cy="3816424"/>
          </a:xfrm>
          <a:prstGeom prst="round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96C32E-0813-D493-D3A0-F840248C38A5}"/>
              </a:ext>
            </a:extLst>
          </p:cNvPr>
          <p:cNvSpPr/>
          <p:nvPr/>
        </p:nvSpPr>
        <p:spPr>
          <a:xfrm>
            <a:off x="2627784" y="843558"/>
            <a:ext cx="648072" cy="2310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52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E936-9175-43AA-95D0-9F3D82C07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</p:spPr>
        <p:txBody>
          <a:bodyPr anchor="t">
            <a:normAutofit/>
          </a:bodyPr>
          <a:lstStyle/>
          <a:p>
            <a:r>
              <a:rPr lang="fr-CA"/>
              <a:t>Ouvrir un résultat</a:t>
            </a:r>
            <a:endParaRPr lang="en-CA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FC09117-5EF3-B503-C388-F32C286A6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749" y="1131590"/>
            <a:ext cx="3636203" cy="3266657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EE74DE-5697-4DFF-E0C7-728526CA0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131589"/>
            <a:ext cx="3528392" cy="32666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36349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CD751-1EF9-430B-A86B-BAE3B6128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457200"/>
            <a:ext cx="2802951" cy="990600"/>
          </a:xfrm>
        </p:spPr>
        <p:txBody>
          <a:bodyPr>
            <a:normAutofit/>
          </a:bodyPr>
          <a:lstStyle/>
          <a:p>
            <a:r>
              <a:rPr lang="fr-CA" dirty="0"/>
              <a:t>Exercices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28C3-F482-4CD6-83C4-F726E7208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2" y="1620441"/>
            <a:ext cx="3048329" cy="1455365"/>
          </a:xfrm>
        </p:spPr>
        <p:txBody>
          <a:bodyPr>
            <a:normAutofit/>
          </a:bodyPr>
          <a:lstStyle/>
          <a:p>
            <a:r>
              <a:rPr lang="fr-FR" sz="1400" dirty="0">
                <a:latin typeface="Arial" charset="0"/>
              </a:rPr>
              <a:t>Dictionnaires, encyclopédies et autres ouvrages de référence</a:t>
            </a:r>
          </a:p>
          <a:p>
            <a:endParaRPr lang="fr-FR" sz="1400" dirty="0">
              <a:latin typeface="Arial" charset="0"/>
            </a:endParaRPr>
          </a:p>
          <a:p>
            <a:r>
              <a:rPr lang="fr-FR" sz="1400" dirty="0">
                <a:latin typeface="Arial" charset="0"/>
              </a:rPr>
              <a:t>Stratégies de recherche et Sofia</a:t>
            </a:r>
          </a:p>
        </p:txBody>
      </p:sp>
      <p:pic>
        <p:nvPicPr>
          <p:cNvPr id="11" name="Picture 10" descr="Black and white photo of a mountain top">
            <a:extLst>
              <a:ext uri="{FF2B5EF4-FFF2-40B4-BE49-F238E27FC236}">
                <a16:creationId xmlns:a16="http://schemas.microsoft.com/office/drawing/2014/main" id="{807EF286-05D6-26F1-E51B-10C403861B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78" r="33312"/>
          <a:stretch/>
        </p:blipFill>
        <p:spPr>
          <a:xfrm>
            <a:off x="20" y="10"/>
            <a:ext cx="4046200" cy="514349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52CB1-ED7A-DE5D-0740-75574BF5E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131" y="3068231"/>
            <a:ext cx="16859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29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19403-0439-287C-5021-3DFCF264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Exercices: </a:t>
            </a:r>
            <a:r>
              <a:rPr lang="fr-FR" sz="2800" dirty="0">
                <a:latin typeface="Arial" charset="0"/>
              </a:rPr>
              <a:t>Dictionnaires, encyclopédies et autres ouvrages de référence</a:t>
            </a:r>
            <a:br>
              <a:rPr lang="fr-FR" sz="2800" dirty="0">
                <a:latin typeface="Arial" charset="0"/>
              </a:rPr>
            </a:b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A6DD65-83FA-F4B2-31EE-7B89641E22F5}"/>
              </a:ext>
            </a:extLst>
          </p:cNvPr>
          <p:cNvSpPr txBox="1"/>
          <p:nvPr/>
        </p:nvSpPr>
        <p:spPr>
          <a:xfrm>
            <a:off x="251520" y="163564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Dans un outil de référence de votre choix, trouvez une définition pour « </a:t>
            </a:r>
            <a:r>
              <a:rPr lang="fr-CA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video</a:t>
            </a:r>
            <a:r>
              <a:rPr lang="fr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CA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game</a:t>
            </a:r>
            <a:r>
              <a:rPr lang="fr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».</a:t>
            </a:r>
            <a:endParaRPr lang="en-CA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167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46" name="Rectangle 8245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Title 9"/>
          <p:cNvSpPr>
            <a:spLocks noGrp="1"/>
          </p:cNvSpPr>
          <p:nvPr>
            <p:ph type="title"/>
          </p:nvPr>
        </p:nvSpPr>
        <p:spPr>
          <a:xfrm>
            <a:off x="782962" y="884363"/>
            <a:ext cx="2475485" cy="334791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>
                <a:latin typeface="Arial Bold" charset="0"/>
              </a:rPr>
              <a:t>Plan </a:t>
            </a:r>
            <a:endParaRPr lang="en-US" dirty="0">
              <a:latin typeface="Arial Bold" charset="0"/>
            </a:endParaRPr>
          </a:p>
        </p:txBody>
      </p:sp>
      <p:sp>
        <p:nvSpPr>
          <p:cNvPr id="8247" name="Isosceles Triangle 8246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0990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8248" name="Straight Connector 8247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081946"/>
            <a:ext cx="0" cy="295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9" name="Content Placeholder 10"/>
          <p:cNvSpPr>
            <a:spLocks noGrp="1"/>
          </p:cNvSpPr>
          <p:nvPr>
            <p:ph idx="1"/>
          </p:nvPr>
        </p:nvSpPr>
        <p:spPr>
          <a:xfrm>
            <a:off x="3734188" y="831858"/>
            <a:ext cx="4755762" cy="3452925"/>
          </a:xfrm>
        </p:spPr>
        <p:txBody>
          <a:bodyPr anchor="ctr">
            <a:normAutofit/>
          </a:bodyPr>
          <a:lstStyle/>
          <a:p>
            <a:r>
              <a:rPr lang="fr-FR" dirty="0">
                <a:latin typeface="Arial" charset="0"/>
              </a:rPr>
              <a:t>Site web de la bibliothèque, guide de recherche</a:t>
            </a:r>
          </a:p>
          <a:p>
            <a:r>
              <a:rPr lang="fr-FR" dirty="0">
                <a:latin typeface="Arial" charset="0"/>
              </a:rPr>
              <a:t>Dictionnaires, encyclopédies et autres ouvrages de référence</a:t>
            </a:r>
          </a:p>
          <a:p>
            <a:r>
              <a:rPr lang="fr-FR" dirty="0">
                <a:latin typeface="Arial" charset="0"/>
              </a:rPr>
              <a:t>Stratégies de recherche et Sofia</a:t>
            </a:r>
          </a:p>
          <a:p>
            <a:pPr lvl="1"/>
            <a:r>
              <a:rPr lang="fr-FR" dirty="0">
                <a:latin typeface="Arial" charset="0"/>
              </a:rPr>
              <a:t>Exercices </a:t>
            </a:r>
          </a:p>
          <a:p>
            <a:r>
              <a:rPr lang="fr-FR" dirty="0">
                <a:latin typeface="Arial" charset="0"/>
              </a:rPr>
              <a:t>Dictionnaires terminologiques</a:t>
            </a:r>
          </a:p>
          <a:p>
            <a:r>
              <a:rPr lang="fr-FR" dirty="0">
                <a:latin typeface="Arial" charset="0"/>
              </a:rPr>
              <a:t>Lexiques et autres ressources en ligne</a:t>
            </a:r>
          </a:p>
          <a:p>
            <a:r>
              <a:rPr lang="fr-FR" dirty="0">
                <a:latin typeface="Arial" charset="0"/>
              </a:rPr>
              <a:t>Périodiques et bases de données</a:t>
            </a:r>
          </a:p>
          <a:p>
            <a:pPr lvl="1"/>
            <a:r>
              <a:rPr lang="fr-FR" dirty="0">
                <a:latin typeface="Arial" charset="0"/>
              </a:rPr>
              <a:t>Exercices</a:t>
            </a:r>
          </a:p>
          <a:p>
            <a:pPr eaLnBrk="1" hangingPunct="1"/>
            <a:r>
              <a:rPr lang="en-US" dirty="0" err="1">
                <a:latin typeface="Arial" charset="0"/>
              </a:rPr>
              <a:t>Évaluer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différentes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ressources</a:t>
            </a:r>
            <a:endParaRPr lang="en-US" dirty="0">
              <a:latin typeface="Arial" charset="0"/>
            </a:endParaRPr>
          </a:p>
        </p:txBody>
      </p:sp>
      <p:sp>
        <p:nvSpPr>
          <p:cNvPr id="8250" name="Isosceles Triangle 8249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346221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1E22-D717-CB52-EE6E-C8820EC9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674390"/>
          </a:xfrm>
        </p:spPr>
        <p:txBody>
          <a:bodyPr/>
          <a:lstStyle/>
          <a:p>
            <a:r>
              <a:rPr lang="fr-CA" dirty="0"/>
              <a:t>Exercices: Recherche dans Sofia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68C6F-A1E5-10BE-09CE-D844871886E1}"/>
              </a:ext>
            </a:extLst>
          </p:cNvPr>
          <p:cNvSpPr txBox="1"/>
          <p:nvPr/>
        </p:nvSpPr>
        <p:spPr>
          <a:xfrm>
            <a:off x="395536" y="1131590"/>
            <a:ext cx="7344816" cy="315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Cherchez de l’information sur les jeux vidéos et la terminologie dans </a:t>
            </a:r>
            <a:r>
              <a:rPr lang="fr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Sofia</a:t>
            </a:r>
            <a:r>
              <a:rPr lang="fr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CA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Quelle est votre équation de recherche? </a:t>
            </a:r>
            <a:r>
              <a:rPr lang="fr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Lancez l’équation de recherche établie ci-dessus dans </a:t>
            </a:r>
            <a:r>
              <a:rPr lang="fr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Sofia</a:t>
            </a:r>
            <a:r>
              <a:rPr lang="fr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CA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Notez deux sujets (</a:t>
            </a:r>
            <a:r>
              <a:rPr lang="fr-CA" sz="1800" i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subjects</a:t>
            </a:r>
            <a:r>
              <a:rPr lang="fr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vedettes-matières, descriptions contrôlées ou </a:t>
            </a:r>
            <a:r>
              <a:rPr lang="fr-CA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tags</a:t>
            </a:r>
            <a:r>
              <a:rPr lang="fr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dans une entrée de Sofia) d’intérêt. </a:t>
            </a:r>
            <a:endParaRPr lang="en-CA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Trouvez un livre électronique (</a:t>
            </a:r>
            <a:r>
              <a:rPr lang="fr-CA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ebook</a:t>
            </a:r>
            <a:r>
              <a:rPr lang="fr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relié à ce thème. Notez le titre. Ouvrez le livre électronique. </a:t>
            </a:r>
            <a:endParaRPr lang="en-CA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1231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55D27F9-7623-4A6E-89FF-87E6C4E0D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7B7CFC0-1E17-41C5-BF93-16E99B1F8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23">
              <a:extLst>
                <a:ext uri="{FF2B5EF4-FFF2-40B4-BE49-F238E27FC236}">
                  <a16:creationId xmlns:a16="http://schemas.microsoft.com/office/drawing/2014/main" id="{8640594F-E37B-4D91-8E95-9DA62A9B9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59" name="Rectangle 25">
              <a:extLst>
                <a:ext uri="{FF2B5EF4-FFF2-40B4-BE49-F238E27FC236}">
                  <a16:creationId xmlns:a16="http://schemas.microsoft.com/office/drawing/2014/main" id="{93C9D004-5359-4937-9D4B-EC8988806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0DE8B4BF-A71A-4324-A033-7886CF70A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1" name="Rectangle 27">
              <a:extLst>
                <a:ext uri="{FF2B5EF4-FFF2-40B4-BE49-F238E27FC236}">
                  <a16:creationId xmlns:a16="http://schemas.microsoft.com/office/drawing/2014/main" id="{5697F627-1058-435C-96D4-98AB552C6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92EF457-D744-4C61-8670-518EC1D2D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645924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29">
              <a:extLst>
                <a:ext uri="{FF2B5EF4-FFF2-40B4-BE49-F238E27FC236}">
                  <a16:creationId xmlns:a16="http://schemas.microsoft.com/office/drawing/2014/main" id="{49E61018-BC96-47DC-B47F-FFBA96BAD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3CA434EC-618C-4787-86BA-1BF4747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97378863-CDB3-4B0F-A65C-98A1252DD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4B3353-DC03-3C71-F12D-05B4BF03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950259"/>
            <a:ext cx="5825202" cy="20878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sz="4600" dirty="0" err="1">
                <a:solidFill>
                  <a:srgbClr val="FFFFFF"/>
                </a:solidFill>
              </a:rPr>
              <a:t>Dictionnaires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terminologiques</a:t>
            </a:r>
            <a:br>
              <a:rPr lang="en-US" sz="4600" dirty="0">
                <a:solidFill>
                  <a:srgbClr val="FFFFFF"/>
                </a:solidFill>
              </a:rPr>
            </a:br>
            <a:endParaRPr lang="en-US" sz="4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7BBE1-0FBC-4463-801D-112562841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39800"/>
            <a:ext cx="4616450" cy="3263899"/>
          </a:xfrm>
        </p:spPr>
        <p:txBody>
          <a:bodyPr anchor="ctr">
            <a:normAutofit/>
          </a:bodyPr>
          <a:lstStyle/>
          <a:p>
            <a:r>
              <a:rPr lang="fr-FR" dirty="0" err="1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Termium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Plus</a:t>
            </a:r>
            <a:br>
              <a:rPr lang="fr-FR" dirty="0"/>
            </a:br>
            <a:r>
              <a:rPr lang="fr-FR" dirty="0"/>
              <a:t>(Bureau de la traduction)</a:t>
            </a:r>
          </a:p>
          <a:p>
            <a:endParaRPr lang="fr-FR" dirty="0"/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Vitrine linguistique</a:t>
            </a:r>
            <a:br>
              <a:rPr lang="fr-FR" dirty="0"/>
            </a:br>
            <a:r>
              <a:rPr lang="fr-FR" dirty="0"/>
              <a:t>(Grand dictionnaire terminologique, Banque de dépannage linguistique - Office québécois de la langue française)</a:t>
            </a:r>
          </a:p>
          <a:p>
            <a:endParaRPr lang="fr-FR" dirty="0"/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Interactive </a:t>
            </a:r>
            <a:r>
              <a:rPr lang="fr-FR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Terminology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Europe </a:t>
            </a:r>
            <a:r>
              <a:rPr lang="fr-FR" dirty="0"/>
              <a:t>(IATE)</a:t>
            </a:r>
          </a:p>
          <a:p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51435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2791046"/>
            <a:ext cx="3259170" cy="2352453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4A9F4-F270-49B6-97CC-81003EA7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43" y="939800"/>
            <a:ext cx="2528807" cy="3263899"/>
          </a:xfrm>
        </p:spPr>
        <p:txBody>
          <a:bodyPr anchor="ctr">
            <a:normAutofit/>
          </a:bodyPr>
          <a:lstStyle/>
          <a:p>
            <a:r>
              <a:rPr lang="en-CA" sz="2100">
                <a:solidFill>
                  <a:schemeClr val="bg1"/>
                </a:solidFill>
              </a:rPr>
              <a:t>Dictionnaires terminologiques multidisciplinaires</a:t>
            </a:r>
          </a:p>
        </p:txBody>
      </p:sp>
    </p:spTree>
    <p:extLst>
      <p:ext uri="{BB962C8B-B14F-4D97-AF65-F5344CB8AC3E}">
        <p14:creationId xmlns:p14="http://schemas.microsoft.com/office/powerpoint/2010/main" val="122292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095375"/>
            <a:ext cx="0" cy="295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C519246-C254-4BBB-A799-D2C2917D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12478"/>
            <a:ext cx="2525519" cy="3918543"/>
          </a:xfrm>
        </p:spPr>
        <p:txBody>
          <a:bodyPr anchor="ctr">
            <a:normAutofit/>
          </a:bodyPr>
          <a:lstStyle/>
          <a:p>
            <a:r>
              <a:rPr lang="fr-CA" altLang="en-US">
                <a:ea typeface="ＭＳ Ｐゴシック" panose="020B0600070205080204" pitchFamily="34" charset="-128"/>
              </a:rPr>
              <a:t>Lexiques et autres ressources en ligne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B887-54BD-4EFD-AB1A-2378487A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1" y="612478"/>
            <a:ext cx="3464779" cy="3918543"/>
          </a:xfrm>
        </p:spPr>
        <p:txBody>
          <a:bodyPr anchor="ctr">
            <a:normAutofit/>
          </a:bodyPr>
          <a:lstStyle/>
          <a:p>
            <a:r>
              <a:rPr lang="fr-CA" altLang="en-US" dirty="0">
                <a:ea typeface="ＭＳ Ｐゴシック" panose="020B0600070205080204" pitchFamily="34" charset="-128"/>
              </a:rPr>
              <a:t>Lexiques et vocabulaires de </a:t>
            </a:r>
            <a:r>
              <a:rPr lang="fr-FR" altLang="en-US" dirty="0">
                <a:ea typeface="ＭＳ Ｐゴシック" panose="020B0600070205080204" pitchFamily="34" charset="-128"/>
              </a:rPr>
              <a:t>l’Office québécois de la langue </a:t>
            </a:r>
            <a:r>
              <a:rPr lang="fr-FR" altLang="en-US" dirty="0" err="1">
                <a:ea typeface="ＭＳ Ｐゴシック" panose="020B0600070205080204" pitchFamily="34" charset="-128"/>
              </a:rPr>
              <a:t>française</a:t>
            </a:r>
            <a:r>
              <a:rPr lang="fr-FR" altLang="en-US" dirty="0">
                <a:ea typeface="ＭＳ Ｐゴシック" panose="020B0600070205080204" pitchFamily="34" charset="-128"/>
              </a:rPr>
              <a:t>. </a:t>
            </a:r>
            <a:br>
              <a:rPr lang="fr-FR" altLang="en-US" dirty="0">
                <a:ea typeface="ＭＳ Ｐゴシック" panose="020B0600070205080204" pitchFamily="34" charset="-128"/>
              </a:rPr>
            </a:br>
            <a:r>
              <a:rPr lang="fr-CA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Certains</a:t>
            </a:r>
            <a:r>
              <a:rPr lang="fr-CA" altLang="en-US" dirty="0">
                <a:ea typeface="ＭＳ Ｐゴシック" panose="020B0600070205080204" pitchFamily="34" charset="-128"/>
              </a:rPr>
              <a:t> de ces ouvrages sont à la bibliothèque.</a:t>
            </a:r>
          </a:p>
          <a:p>
            <a:r>
              <a:rPr lang="fr-CA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Lexiques et vocabulaires </a:t>
            </a:r>
            <a:r>
              <a:rPr lang="fr-CA" altLang="en-US" dirty="0">
                <a:ea typeface="ＭＳ Ｐゴシック" panose="020B0600070205080204" pitchFamily="34" charset="-128"/>
              </a:rPr>
              <a:t>du </a:t>
            </a:r>
            <a:r>
              <a:rPr lang="fr-CA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 de la traduction</a:t>
            </a:r>
            <a:r>
              <a:rPr lang="fr-CA" altLang="en-US" dirty="0">
                <a:ea typeface="ＭＳ Ｐゴシック" panose="020B0600070205080204" pitchFamily="34" charset="-128"/>
              </a:rPr>
              <a:t>.</a:t>
            </a:r>
          </a:p>
          <a:p>
            <a:r>
              <a:rPr lang="fr-CA" altLang="en-US" dirty="0" err="1">
                <a:solidFill>
                  <a:srgbClr val="99CA3C"/>
                </a:solidFill>
                <a:ea typeface="ＭＳ Ｐゴシック" panose="020B060007020508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Terminology</a:t>
            </a:r>
            <a:r>
              <a:rPr lang="fr-CA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Forum </a:t>
            </a:r>
            <a:r>
              <a:rPr lang="fr-CA" altLang="en-US" dirty="0">
                <a:ea typeface="ＭＳ Ｐゴシック" panose="020B0600070205080204" pitchFamily="34" charset="-128"/>
              </a:rPr>
              <a:t>et ses </a:t>
            </a:r>
            <a:r>
              <a:rPr lang="fr-CA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glossaires</a:t>
            </a:r>
            <a:r>
              <a:rPr lang="fr-CA" altLang="en-US" dirty="0">
                <a:ea typeface="ＭＳ Ｐゴシック" panose="020B0600070205080204" pitchFamily="34" charset="-128"/>
              </a:rPr>
              <a:t>, de l’Université de Vaasa, en Finlande</a:t>
            </a:r>
          </a:p>
          <a:p>
            <a:r>
              <a:rPr lang="fr-CA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Lexiques et glossaires de l’ISIT</a:t>
            </a:r>
            <a:r>
              <a:rPr lang="fr-CA" altLang="en-US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>
                <a:ea typeface="ＭＳ Ｐゴシック" panose="020B0600070205080204" pitchFamily="34" charset="-128"/>
              </a:rPr>
              <a:t>(anciennement</a:t>
            </a:r>
            <a:r>
              <a:rPr lang="fr-FR" altLang="en-US" dirty="0">
                <a:ea typeface="ＭＳ Ｐゴシック" panose="020B0600070205080204" pitchFamily="34" charset="-128"/>
              </a:rPr>
              <a:t> l’Institut supérieur d'interprétation et traduction, France)</a:t>
            </a:r>
            <a:endParaRPr lang="fr-CA" altLang="en-US" dirty="0">
              <a:ea typeface="ＭＳ Ｐゴシック" panose="020B0600070205080204" pitchFamily="34" charset="-128"/>
            </a:endParaRPr>
          </a:p>
          <a:p>
            <a:pPr lvl="1"/>
            <a:endParaRPr lang="fr-CA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7576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0C894-955A-4FAA-970C-6A30EB83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036864"/>
            <a:ext cx="2660686" cy="3069771"/>
          </a:xfrm>
        </p:spPr>
        <p:txBody>
          <a:bodyPr anchor="ctr">
            <a:normAutofit/>
          </a:bodyPr>
          <a:lstStyle/>
          <a:p>
            <a:r>
              <a:rPr lang="fr-CA" altLang="en-US" sz="3300">
                <a:ea typeface="ＭＳ Ｐゴシック" panose="020B0600070205080204" pitchFamily="34" charset="-128"/>
              </a:rPr>
              <a:t>Ressources en ligne: sites utiles</a:t>
            </a:r>
            <a:endParaRPr lang="en-CA" sz="33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6350"/>
            <a:ext cx="3575050" cy="5149850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69A576-420B-2BC4-B15C-8E525FF5B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435431"/>
              </p:ext>
            </p:extLst>
          </p:nvPr>
        </p:nvGraphicFramePr>
        <p:xfrm>
          <a:off x="3687414" y="708422"/>
          <a:ext cx="4971603" cy="373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6780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5D27F9-7623-4A6E-89FF-87E6C4E0D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7B7CFC0-1E17-41C5-BF93-16E99B1F8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640594F-E37B-4D91-8E95-9DA62A9B9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93C9D004-5359-4937-9D4B-EC8988806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0DE8B4BF-A71A-4324-A033-7886CF70A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697F627-1058-435C-96D4-98AB552C6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92EF457-D744-4C61-8670-518EC1D2D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645924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49E61018-BC96-47DC-B47F-FFBA96BAD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3CA434EC-618C-4787-86BA-1BF4747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7378863-CDB3-4B0F-A65C-98A1252DD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D55EC-8B55-1635-CF8C-FB556BC6E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300" y="3038124"/>
            <a:ext cx="5825202" cy="822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457200">
              <a:spcBef>
                <a:spcPts val="1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0B514-20C5-AF0D-B1CE-56FAE61B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950259"/>
            <a:ext cx="5825202" cy="20878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sz="4600">
                <a:solidFill>
                  <a:srgbClr val="FFFFFF"/>
                </a:solidFill>
              </a:rPr>
              <a:t>Périodiques et bases de données</a:t>
            </a:r>
            <a:br>
              <a:rPr lang="en-US" sz="4600">
                <a:solidFill>
                  <a:srgbClr val="FFFFFF"/>
                </a:solidFill>
              </a:rPr>
            </a:br>
            <a:endParaRPr lang="en-US" sz="4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33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E59B9-7159-8E1E-6B55-E12D09B0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révision par les pairs</a:t>
            </a:r>
            <a:endParaRPr lang="en-CA" dirty="0"/>
          </a:p>
        </p:txBody>
      </p:sp>
      <p:pic>
        <p:nvPicPr>
          <p:cNvPr id="11" name="Picture 2" descr="screen capture of a Twitter post. Image shows three lego characters. The text reads:&#10;Peer 1: Brillian! Accept with no changes;&#10;Peer 2: Groundbreaking! Accept with no changes;&#10;Peer 3: Reject.">
            <a:extLst>
              <a:ext uri="{FF2B5EF4-FFF2-40B4-BE49-F238E27FC236}">
                <a16:creationId xmlns:a16="http://schemas.microsoft.com/office/drawing/2014/main" id="{AE87B848-FDD6-4757-6986-0BCCA1162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059582"/>
            <a:ext cx="539714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43C33B-EE9B-756D-39B7-D528EA65931E}"/>
              </a:ext>
            </a:extLst>
          </p:cNvPr>
          <p:cNvSpPr txBox="1"/>
          <p:nvPr/>
        </p:nvSpPr>
        <p:spPr>
          <a:xfrm>
            <a:off x="6300192" y="2369978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Source: Yates, D. [@LegoAcademics]. (2014, August 12). </a:t>
            </a:r>
            <a:r>
              <a:rPr lang="en-US" sz="900" i="1" dirty="0">
                <a:solidFill>
                  <a:schemeClr val="tx2"/>
                </a:solidFill>
              </a:rPr>
              <a:t>Peer 1: Brillant! Accept with no changes; Peer 2: Groundbreaking! Accept with no changes; Peer 3: Reject.</a:t>
            </a:r>
            <a:r>
              <a:rPr lang="en-US" sz="900" dirty="0">
                <a:solidFill>
                  <a:schemeClr val="tx2"/>
                </a:solidFill>
              </a:rPr>
              <a:t> [Tweet]. Twitter. https://twitter.com/LegoAcademics/status/499205005468262400/photo/1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925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FB29-7EE6-487A-A538-30231E2F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en-US" sz="2800" dirty="0">
                <a:ea typeface="ＭＳ Ｐゴシック" panose="020B0600070205080204" pitchFamily="34" charset="-128"/>
              </a:rPr>
              <a:t>Périodiques (revues savantes et magazines)</a:t>
            </a:r>
            <a:endParaRPr lang="en-C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8C2E8-FEB9-44FF-A5CC-738588839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altLang="en-US" sz="2400" dirty="0">
                <a:ea typeface="ＭＳ Ｐゴシック" panose="020B0600070205080204" pitchFamily="34" charset="-128"/>
                <a:hlinkClick r:id="rId2"/>
              </a:rPr>
              <a:t>Érudit</a:t>
            </a:r>
            <a:r>
              <a:rPr lang="fr-FR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fr-CA" altLang="en-US" sz="2400" dirty="0">
                <a:ea typeface="ＭＳ Ｐゴシック" panose="020B0600070205080204" pitchFamily="34" charset="-128"/>
                <a:hlinkClick r:id="rId3"/>
              </a:rPr>
              <a:t>Repère</a:t>
            </a:r>
            <a:endParaRPr lang="fr-CA" altLang="en-US" sz="2400" dirty="0">
              <a:ea typeface="ＭＳ Ｐゴシック" panose="020B0600070205080204" pitchFamily="34" charset="-128"/>
              <a:hlinkClick r:id="rId4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  <a:hlinkClick r:id="rId5"/>
              </a:rPr>
              <a:t>Academic Search Complete</a:t>
            </a:r>
            <a:endParaRPr lang="en-US" altLang="en-US" sz="2400" dirty="0">
              <a:ea typeface="ＭＳ Ｐゴシック" panose="020B0600070205080204" pitchFamily="34" charset="-128"/>
              <a:hlinkClick r:id="rId6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  <a:hlinkClick r:id="rId7"/>
              </a:rPr>
              <a:t>JSTOR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CA" dirty="0"/>
          </a:p>
          <a:p>
            <a:pPr marL="0" indent="0">
              <a:buNone/>
            </a:pPr>
            <a:r>
              <a:rPr lang="en-CA" dirty="0" err="1"/>
              <a:t>Explorez</a:t>
            </a:r>
            <a:r>
              <a:rPr lang="en-CA" dirty="0"/>
              <a:t> </a:t>
            </a:r>
            <a:r>
              <a:rPr lang="en-CA" dirty="0" err="1"/>
              <a:t>toutes</a:t>
            </a:r>
            <a:r>
              <a:rPr lang="en-CA" dirty="0"/>
              <a:t> les bases de données: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https://concordiauniversity.libguides.com/az/databases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1229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5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2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8220E0-28E7-6F17-2C7F-B5C0FDB5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3415284"/>
            <a:ext cx="6216024" cy="8222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25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Exemple</a:t>
            </a:r>
            <a:r>
              <a:rPr lang="en-US" sz="25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recherche dans la base de données Academic Search Complete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0C227-E1C6-1B76-5B69-946AF652BBF1}"/>
              </a:ext>
            </a:extLst>
          </p:cNvPr>
          <p:cNvSpPr txBox="1"/>
          <p:nvPr/>
        </p:nvSpPr>
        <p:spPr>
          <a:xfrm>
            <a:off x="739476" y="4237521"/>
            <a:ext cx="6216024" cy="351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Lien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cette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recherche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C27E98A-9261-97CC-775E-AF6444E91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126" y="700666"/>
            <a:ext cx="4438724" cy="247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34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551C-D6DB-46BA-8CEE-261285A9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Journaux (</a:t>
            </a:r>
            <a:r>
              <a:rPr lang="fr-CA" dirty="0" err="1"/>
              <a:t>newspapers</a:t>
            </a:r>
            <a:r>
              <a:rPr lang="fr-CA" dirty="0"/>
              <a:t>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33927-FC9B-46A5-A301-5CBBE6B0F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CA" altLang="en-US" sz="2400" dirty="0">
                <a:ea typeface="ＭＳ Ｐゴシック" panose="020B0600070205080204" pitchFamily="34" charset="-128"/>
              </a:rPr>
              <a:t>Bases de données</a:t>
            </a:r>
          </a:p>
          <a:p>
            <a:pPr lvl="2"/>
            <a:r>
              <a:rPr lang="en-US" altLang="en-US" sz="2400" dirty="0">
                <a:ea typeface="ＭＳ Ｐゴシック" panose="020B0600070205080204" pitchFamily="34" charset="-128"/>
                <a:hlinkClick r:id="rId2"/>
              </a:rPr>
              <a:t>Eureka.cc 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quotidiens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fran</a:t>
            </a:r>
            <a:r>
              <a:rPr lang="fr-CA" altLang="en-US" sz="2400" dirty="0" err="1">
                <a:ea typeface="ＭＳ Ｐゴシック" panose="020B0600070205080204" pitchFamily="34" charset="-128"/>
              </a:rPr>
              <a:t>çais</a:t>
            </a:r>
            <a:r>
              <a:rPr lang="fr-CA" altLang="en-US" sz="2400" dirty="0">
                <a:ea typeface="ＭＳ Ｐゴシック" panose="020B0600070205080204" pitchFamily="34" charset="-128"/>
              </a:rPr>
              <a:t> et en anglais)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2400" dirty="0">
                <a:ea typeface="ＭＳ Ｐゴシック" panose="020B0600070205080204" pitchFamily="34" charset="-128"/>
                <a:hlinkClick r:id="rId3"/>
              </a:rPr>
              <a:t>Canadian </a:t>
            </a:r>
            <a:r>
              <a:rPr lang="en-US" altLang="en-US" sz="2400" dirty="0" err="1">
                <a:ea typeface="ＭＳ Ｐゴシック" panose="020B0600070205080204" pitchFamily="34" charset="-128"/>
                <a:hlinkClick r:id="rId3"/>
              </a:rPr>
              <a:t>Newsstream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CA" sz="2400" dirty="0"/>
              <a:t> (</a:t>
            </a:r>
            <a:r>
              <a:rPr lang="en-CA" sz="2400" i="1" dirty="0"/>
              <a:t>major dailies</a:t>
            </a:r>
            <a:r>
              <a:rPr lang="en-CA" sz="2400" dirty="0"/>
              <a:t>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2"/>
            <a:r>
              <a:rPr lang="fr-CA" altLang="en-US" sz="2400" dirty="0" err="1">
                <a:ea typeface="ＭＳ Ｐゴシック" panose="020B0600070205080204" pitchFamily="34" charset="-128"/>
                <a:hlinkClick r:id="rId4"/>
              </a:rPr>
              <a:t>Factiva</a:t>
            </a:r>
            <a:r>
              <a:rPr lang="fr-CA" altLang="en-US" sz="2400" dirty="0">
                <a:ea typeface="ＭＳ Ｐゴシック" panose="020B0600070205080204" pitchFamily="34" charset="-128"/>
              </a:rPr>
              <a:t> (couverture internationale)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468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E8F4-AD8F-AFB4-E8BB-2019118F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530374"/>
          </a:xfrm>
        </p:spPr>
        <p:txBody>
          <a:bodyPr/>
          <a:lstStyle/>
          <a:p>
            <a:r>
              <a:rPr lang="fr-CA" dirty="0"/>
              <a:t>Activité brise-glace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C69EE-C48F-FD7D-FE25-79DC49EF6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099" y="1059582"/>
            <a:ext cx="3268813" cy="3240360"/>
          </a:xfrm>
        </p:spPr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J'utilise ou j’ai déjà utilisé des services en ligne de la bibliothèque.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Je sais comment appliquer la logique booléenne à mes recherches. 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Lorsque je cherche des articles, il m'arrive souvent de ne pas trouver ce que je veux. 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Je préfère utiliser Google/Scholar pour trouver des articles scientifiques.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J'ai déjà participé à une formation en bibliothèque.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J'ai déjà rencontré </a:t>
            </a:r>
            <a:r>
              <a:rPr lang="fr-FR" dirty="0" err="1"/>
              <a:t>un-e</a:t>
            </a:r>
            <a:r>
              <a:rPr lang="fr-FR" dirty="0"/>
              <a:t> bibliothécaire pour trouver des sources pertinentes pour un travail.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720E9-157E-0949-C0DF-D0B090F73AFA}"/>
              </a:ext>
            </a:extLst>
          </p:cNvPr>
          <p:cNvSpPr txBox="1"/>
          <p:nvPr/>
        </p:nvSpPr>
        <p:spPr>
          <a:xfrm>
            <a:off x="508001" y="4443958"/>
            <a:ext cx="665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Cette activité a été créée par K-Lee Fraser de l'Université de Toronto Scarborough, </a:t>
            </a:r>
            <a:r>
              <a:rPr lang="fr-FR" sz="1200" i="1" dirty="0" err="1"/>
              <a:t>K-Lee's</a:t>
            </a:r>
            <a:r>
              <a:rPr lang="fr-FR" sz="1200" i="1" dirty="0"/>
              <a:t> </a:t>
            </a:r>
            <a:r>
              <a:rPr lang="fr-FR" sz="1200" i="1" dirty="0" err="1"/>
              <a:t>Remixed</a:t>
            </a:r>
            <a:r>
              <a:rPr lang="fr-FR" sz="1200" i="1" dirty="0"/>
              <a:t> Information </a:t>
            </a:r>
            <a:r>
              <a:rPr lang="fr-FR" sz="1200" i="1" dirty="0" err="1"/>
              <a:t>Literacy</a:t>
            </a:r>
            <a:r>
              <a:rPr lang="fr-FR" sz="1200" i="1" dirty="0"/>
              <a:t> Games</a:t>
            </a:r>
            <a:r>
              <a:rPr lang="fr-FR" sz="1200" dirty="0"/>
              <a:t>. (non publiée)</a:t>
            </a:r>
            <a:endParaRPr lang="en-CA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C09C3D-2326-EAF5-5BAE-CB2F31F9BCA2}"/>
              </a:ext>
            </a:extLst>
          </p:cNvPr>
          <p:cNvSpPr txBox="1"/>
          <p:nvPr/>
        </p:nvSpPr>
        <p:spPr>
          <a:xfrm>
            <a:off x="3995936" y="987574"/>
            <a:ext cx="2520280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342900">
              <a:spcBef>
                <a:spcPts val="75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CA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Bougez</a:t>
            </a:r>
            <a:r>
              <a:rPr lang="en-C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vos</a:t>
            </a:r>
            <a:r>
              <a:rPr lang="en-C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doigts</a:t>
            </a:r>
            <a:r>
              <a:rPr lang="en-C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28600" indent="-228600" defTabSz="342900">
              <a:spcBef>
                <a:spcPts val="75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endParaRPr lang="en-CA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defTabSz="342900">
              <a:spcBef>
                <a:spcPts val="75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CA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Touchez</a:t>
            </a:r>
            <a:r>
              <a:rPr lang="en-C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votre</a:t>
            </a:r>
            <a:r>
              <a:rPr lang="en-C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tête.</a:t>
            </a:r>
          </a:p>
          <a:p>
            <a:pPr marL="228600" indent="-228600" defTabSz="342900">
              <a:spcBef>
                <a:spcPts val="75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defTabSz="342900">
              <a:spcBef>
                <a:spcPts val="75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CA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Jouez</a:t>
            </a:r>
            <a:r>
              <a:rPr lang="en-C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d’un piano invisible.</a:t>
            </a:r>
          </a:p>
          <a:p>
            <a:pPr marL="228600" indent="-228600" defTabSz="342900">
              <a:spcBef>
                <a:spcPts val="75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defTabSz="342900">
              <a:spcBef>
                <a:spcPts val="75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CA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Saluez</a:t>
            </a:r>
            <a:r>
              <a:rPr lang="en-C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d’un </a:t>
            </a:r>
            <a:r>
              <a:rPr lang="en-CA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signe</a:t>
            </a:r>
            <a:r>
              <a:rPr lang="en-C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la main. </a:t>
            </a:r>
          </a:p>
          <a:p>
            <a:pPr marL="228600" indent="-228600" defTabSz="342900">
              <a:spcBef>
                <a:spcPts val="75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defTabSz="342900">
              <a:spcBef>
                <a:spcPts val="75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CA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Faites</a:t>
            </a:r>
            <a:r>
              <a:rPr lang="en-C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une</a:t>
            </a:r>
            <a:r>
              <a:rPr lang="en-C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révérence</a:t>
            </a:r>
            <a:r>
              <a:rPr lang="en-C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28600" indent="-228600" defTabSz="342900">
              <a:spcBef>
                <a:spcPts val="75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defTabSz="342900">
              <a:spcBef>
                <a:spcPts val="75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CA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Tapez</a:t>
            </a:r>
            <a:r>
              <a:rPr lang="en-C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mains. </a:t>
            </a:r>
          </a:p>
        </p:txBody>
      </p:sp>
    </p:spTree>
    <p:extLst>
      <p:ext uri="{BB962C8B-B14F-4D97-AF65-F5344CB8AC3E}">
        <p14:creationId xmlns:p14="http://schemas.microsoft.com/office/powerpoint/2010/main" val="305211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5F0D-25FF-4B35-A0BF-880BF40C5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9" y="457200"/>
            <a:ext cx="1400145" cy="362671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2100" dirty="0"/>
              <a:t>Trouver un texte intégral grâce au </a:t>
            </a:r>
            <a:r>
              <a:rPr lang="fr-CA" sz="2100" i="1" dirty="0" err="1"/>
              <a:t>link</a:t>
            </a:r>
            <a:r>
              <a:rPr lang="fr-CA" sz="2100" i="1" dirty="0"/>
              <a:t> </a:t>
            </a:r>
            <a:r>
              <a:rPr lang="fr-CA" sz="2100" i="1" dirty="0" err="1"/>
              <a:t>resolver</a:t>
            </a:r>
            <a:endParaRPr lang="en-CA" sz="2100" i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DD06BE-881E-4199-9EBE-C5B8CFFD3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11510"/>
            <a:ext cx="4321124" cy="4257882"/>
          </a:xfrm>
          <a:prstGeom prst="rect">
            <a:avLst/>
          </a:prstGeom>
          <a:effectLst>
            <a:outerShdw blurRad="50800" dist="88900" dir="13500000" algn="br" rotWithShape="0">
              <a:srgbClr val="508927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569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30AD5-E690-46E4-9C33-B6344ADC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457200"/>
            <a:ext cx="7648121" cy="824592"/>
          </a:xfrm>
        </p:spPr>
        <p:txBody>
          <a:bodyPr>
            <a:normAutofit/>
          </a:bodyPr>
          <a:lstStyle/>
          <a:p>
            <a:r>
              <a:rPr lang="fr-CA" dirty="0"/>
              <a:t>Accédez au texte intégral - étapes</a:t>
            </a:r>
            <a:endParaRPr lang="en-CA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3009900"/>
            <a:ext cx="336550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0B0216-E5FA-2F96-F781-BCCE8D9BB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859102"/>
              </p:ext>
            </p:extLst>
          </p:nvPr>
        </p:nvGraphicFramePr>
        <p:xfrm>
          <a:off x="965199" y="1461407"/>
          <a:ext cx="7213600" cy="307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1652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D9583-55B2-4824-B1C0-82AD6A15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48723"/>
            <a:ext cx="6447501" cy="550819"/>
          </a:xfrm>
        </p:spPr>
        <p:txBody>
          <a:bodyPr/>
          <a:lstStyle/>
          <a:p>
            <a:r>
              <a:rPr lang="fr-CA"/>
              <a:t>Google Scholar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4E80E-C1F0-4C14-8342-DD26C0BEE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66304"/>
            <a:ext cx="6447501" cy="3399432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Réglez les paramètres de Google Scholar pour trouver les ressources à l’Université Concordia</a:t>
            </a:r>
          </a:p>
          <a:p>
            <a:pPr lvl="1"/>
            <a:r>
              <a:rPr lang="en-CA" dirty="0">
                <a:hlinkClick r:id="rId2"/>
              </a:rPr>
              <a:t>http://library.concordia.ca/find/google-scholar.php</a:t>
            </a:r>
            <a:endParaRPr lang="en-CA" dirty="0"/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C20DCE-88CF-3ED7-0086-3BF38FADC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47800"/>
            <a:ext cx="626469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55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BB5690-F86F-368A-0D38-62028ACA7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24" y="0"/>
            <a:ext cx="8572774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5D969A-794C-C2A2-0C76-A7BEC4933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0907" y="1176372"/>
            <a:ext cx="72585" cy="20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BC2EE-98A9-8DEF-295C-0D0FD43C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94172"/>
            <a:ext cx="7886700" cy="994172"/>
          </a:xfrm>
        </p:spPr>
        <p:txBody>
          <a:bodyPr vert="horz" lIns="68580" tIns="34290" rIns="68580" bIns="34290" rtlCol="0" anchor="b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Google Scholar – select a library access link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EA5FA-1229-D2EE-FB4F-6E639B421E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" r="45295" b="38647"/>
          <a:stretch/>
        </p:blipFill>
        <p:spPr>
          <a:xfrm>
            <a:off x="1787820" y="643715"/>
            <a:ext cx="5732654" cy="3615711"/>
          </a:xfrm>
          <a:prstGeom prst="rect">
            <a:avLst/>
          </a:prstGeom>
          <a:noFill/>
        </p:spPr>
      </p:pic>
      <p:sp>
        <p:nvSpPr>
          <p:cNvPr id="3" name="Arrow: Left 2" descr="Yellow arrow highlighting the dropdown menu for pickup location  on the Concordia Library Sofia Discovery Tool">
            <a:extLst>
              <a:ext uri="{FF2B5EF4-FFF2-40B4-BE49-F238E27FC236}">
                <a16:creationId xmlns:a16="http://schemas.microsoft.com/office/drawing/2014/main" id="{72EC9268-66F9-CE02-BC87-FFEF33E36A0F}"/>
              </a:ext>
            </a:extLst>
          </p:cNvPr>
          <p:cNvSpPr/>
          <p:nvPr/>
        </p:nvSpPr>
        <p:spPr>
          <a:xfrm>
            <a:off x="2506212" y="1022088"/>
            <a:ext cx="460903" cy="175387"/>
          </a:xfrm>
          <a:prstGeom prst="leftArrow">
            <a:avLst/>
          </a:prstGeom>
          <a:solidFill>
            <a:srgbClr val="D6A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1013" dirty="0"/>
          </a:p>
        </p:txBody>
      </p:sp>
      <p:sp>
        <p:nvSpPr>
          <p:cNvPr id="5" name="Arrow: Left 4" descr="Yellow arrow highlighting the dropdown menu for pickup location  on the Concordia Library Sofia Discovery Tool">
            <a:extLst>
              <a:ext uri="{FF2B5EF4-FFF2-40B4-BE49-F238E27FC236}">
                <a16:creationId xmlns:a16="http://schemas.microsoft.com/office/drawing/2014/main" id="{0E58B9C4-472C-3067-A6DB-F34C5D37FAEC}"/>
              </a:ext>
            </a:extLst>
          </p:cNvPr>
          <p:cNvSpPr/>
          <p:nvPr/>
        </p:nvSpPr>
        <p:spPr>
          <a:xfrm>
            <a:off x="2506212" y="1533665"/>
            <a:ext cx="460903" cy="175387"/>
          </a:xfrm>
          <a:prstGeom prst="leftArrow">
            <a:avLst/>
          </a:prstGeom>
          <a:solidFill>
            <a:srgbClr val="D6A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1013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D54301-B021-230A-ECD2-1A437CAD4927}"/>
              </a:ext>
            </a:extLst>
          </p:cNvPr>
          <p:cNvSpPr/>
          <p:nvPr/>
        </p:nvSpPr>
        <p:spPr>
          <a:xfrm>
            <a:off x="3135411" y="1561514"/>
            <a:ext cx="879896" cy="136987"/>
          </a:xfrm>
          <a:prstGeom prst="rect">
            <a:avLst/>
          </a:prstGeom>
          <a:solidFill>
            <a:srgbClr val="D6A63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ED4FD8-7198-F5D2-F1A0-BE0E6807FDFB}"/>
              </a:ext>
            </a:extLst>
          </p:cNvPr>
          <p:cNvSpPr/>
          <p:nvPr/>
        </p:nvSpPr>
        <p:spPr>
          <a:xfrm>
            <a:off x="3114684" y="1908159"/>
            <a:ext cx="1725003" cy="103630"/>
          </a:xfrm>
          <a:prstGeom prst="rect">
            <a:avLst/>
          </a:prstGeom>
          <a:solidFill>
            <a:srgbClr val="D6A63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1013"/>
          </a:p>
        </p:txBody>
      </p:sp>
      <p:sp>
        <p:nvSpPr>
          <p:cNvPr id="13" name="Arrow: Left 12" descr="Yellow arrow highlighting the dropdown menu for pickup location  on the Concordia Library Sofia Discovery Tool">
            <a:extLst>
              <a:ext uri="{FF2B5EF4-FFF2-40B4-BE49-F238E27FC236}">
                <a16:creationId xmlns:a16="http://schemas.microsoft.com/office/drawing/2014/main" id="{EA19E596-1133-E143-5C5F-32F29CF39C90}"/>
              </a:ext>
            </a:extLst>
          </p:cNvPr>
          <p:cNvSpPr/>
          <p:nvPr/>
        </p:nvSpPr>
        <p:spPr>
          <a:xfrm rot="10800000">
            <a:off x="5451954" y="3772287"/>
            <a:ext cx="460903" cy="175387"/>
          </a:xfrm>
          <a:prstGeom prst="leftArrow">
            <a:avLst/>
          </a:prstGeom>
          <a:solidFill>
            <a:srgbClr val="D6A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1013" dirty="0"/>
          </a:p>
        </p:txBody>
      </p:sp>
    </p:spTree>
    <p:extLst>
      <p:ext uri="{BB962C8B-B14F-4D97-AF65-F5344CB8AC3E}">
        <p14:creationId xmlns:p14="http://schemas.microsoft.com/office/powerpoint/2010/main" val="21393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51435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2761059"/>
            <a:ext cx="3572668" cy="23824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63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67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6350"/>
            <a:ext cx="6881785" cy="5149850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D2CA4-68AA-4A68-ADF5-5CD97B06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352" y="765653"/>
            <a:ext cx="5220569" cy="21372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500">
                <a:solidFill>
                  <a:srgbClr val="FFFFFF"/>
                </a:solidFill>
              </a:rPr>
              <a:t>Exercices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3E8E3-7D9B-4B16-8899-172A92401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078" y="2971566"/>
            <a:ext cx="4584057" cy="889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457200">
              <a:spcBef>
                <a:spcPts val="1000"/>
              </a:spcBef>
              <a:buNone/>
            </a:pPr>
            <a:r>
              <a:rPr lang="en-US" sz="1800">
                <a:solidFill>
                  <a:srgbClr val="FFFFFF">
                    <a:alpha val="70000"/>
                  </a:srgbClr>
                </a:solidFill>
              </a:rPr>
              <a:t>Recherche d’articles de journaux et de périodiques</a:t>
            </a: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46922" y="2453615"/>
            <a:ext cx="165495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79012-8F33-DB0B-1078-AD40CF452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259" y="484533"/>
            <a:ext cx="16859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BBB2-D51D-4CF4-B926-E76864BC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Exercices: dictionnaires terminologiques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C125-86D1-EB93-C081-3B6E4CE45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CA" sz="1800" dirty="0"/>
              <a:t>Devrais-je écrire jeux vidéo ou jeux vidéos? </a:t>
            </a:r>
            <a:r>
              <a:rPr lang="fr-CA" sz="1800" dirty="0" err="1"/>
              <a:t>Video</a:t>
            </a:r>
            <a:r>
              <a:rPr lang="fr-CA" sz="1800" dirty="0"/>
              <a:t> </a:t>
            </a:r>
            <a:r>
              <a:rPr lang="fr-CA" sz="1800" dirty="0" err="1"/>
              <a:t>game</a:t>
            </a:r>
            <a:r>
              <a:rPr lang="fr-CA" sz="1800" dirty="0"/>
              <a:t> ou </a:t>
            </a:r>
            <a:r>
              <a:rPr lang="fr-CA" sz="1800" dirty="0" err="1"/>
              <a:t>videogame</a:t>
            </a:r>
            <a:r>
              <a:rPr lang="fr-CA" sz="1800" dirty="0"/>
              <a:t>? Expliquez vos choix.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Puis-je utiliser #hashtag dans ma communauté de pratiques?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 utilisant </a:t>
            </a:r>
            <a:r>
              <a:rPr lang="fr-CA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2"/>
              </a:rPr>
              <a:t>Termium</a:t>
            </a:r>
            <a:r>
              <a:rPr lang="fr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expliquez pourquoi des anglophones parlent de la rivière St-Laurent plutôt que du fleuve St-Laurent.</a:t>
            </a:r>
            <a:endParaRPr lang="en-CA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En utilisant la </a:t>
            </a:r>
            <a:r>
              <a:rPr lang="fr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Vitrine linguistique</a:t>
            </a:r>
            <a:r>
              <a:rPr lang="fr-CA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trouvez les différences entre carte d’affaires, carte de visite et carte professionnelle. </a:t>
            </a:r>
            <a:endParaRPr lang="en-CA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2650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E069-C34E-8BD5-95C0-33255253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Exercices: lexiques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8B923-ED6D-7739-07CA-951A6E347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Trouvez un lexique ou un glossaire sur les jeux vidéos.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5082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6C8C-BF8C-32DF-0C16-C18169F16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Exercices:</a:t>
            </a:r>
            <a:r>
              <a:rPr lang="fr-FR" dirty="0">
                <a:latin typeface="Arial" charset="0"/>
              </a:rPr>
              <a:t>Périodiques et bases de données</a:t>
            </a:r>
            <a:br>
              <a:rPr lang="fr-FR" dirty="0">
                <a:latin typeface="Arial" charset="0"/>
              </a:rPr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00E6D-8CE9-DA05-1CF5-256C913D7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Trouvez un article revu par les pairs sur l’industrie des jeux vidéos au Québec ou au Canada. (en français ou en anglais)</a:t>
            </a:r>
          </a:p>
          <a:p>
            <a:endParaRPr lang="fr-CA" dirty="0"/>
          </a:p>
          <a:p>
            <a:r>
              <a:rPr lang="fr-CA" dirty="0"/>
              <a:t>Trouvez cet article: </a:t>
            </a:r>
          </a:p>
          <a:p>
            <a:pPr marL="0" indent="0">
              <a:buNone/>
            </a:pPr>
            <a:r>
              <a:rPr lang="en-CA" b="0" i="0" dirty="0">
                <a:solidFill>
                  <a:srgbClr val="49515F"/>
                </a:solidFill>
                <a:effectLst/>
                <a:latin typeface="Lato" panose="020F0502020204030203" pitchFamily="34" charset="0"/>
              </a:rPr>
              <a:t>	Sanz-Marcos, Paloma et Guadalupe Meléndez González-Haba. “Women’s 			Representation in Surf Video Games: A Stereotyped, Objectified and 			Romanticized Portrayal.” </a:t>
            </a:r>
            <a:r>
              <a:rPr lang="en-CA" b="0" i="1" dirty="0">
                <a:solidFill>
                  <a:srgbClr val="49515F"/>
                </a:solidFill>
                <a:effectLst/>
                <a:latin typeface="Lato" panose="020F0502020204030203" pitchFamily="34" charset="0"/>
              </a:rPr>
              <a:t>International Review for the Sociology of Sport</a:t>
            </a:r>
            <a:r>
              <a:rPr lang="en-CA" b="0" i="0" dirty="0">
                <a:solidFill>
                  <a:srgbClr val="49515F"/>
                </a:solidFill>
                <a:effectLst/>
                <a:latin typeface="Lato" panose="020F0502020204030203" pitchFamily="34" charset="0"/>
              </a:rPr>
              <a:t> 60, 		no. 1 (2025): 143–62. </a:t>
            </a:r>
            <a:r>
              <a:rPr lang="en-CA" b="0" i="0" dirty="0">
                <a:solidFill>
                  <a:srgbClr val="49515F"/>
                </a:solidFill>
                <a:effectLst/>
                <a:latin typeface="Lato" panose="020F0502020204030203" pitchFamily="34" charset="0"/>
                <a:hlinkClick r:id="rId2"/>
              </a:rPr>
              <a:t>https://doi.org/10.1177/10126902241263865</a:t>
            </a:r>
            <a:r>
              <a:rPr lang="en-CA" b="0" i="0" dirty="0">
                <a:solidFill>
                  <a:srgbClr val="49515F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marL="0" indent="0">
              <a:buNone/>
            </a:pPr>
            <a:r>
              <a:rPr lang="en-CA" dirty="0">
                <a:solidFill>
                  <a:srgbClr val="49515F"/>
                </a:solidFill>
                <a:latin typeface="Lato" panose="020F0502020204030203" pitchFamily="34" charset="0"/>
              </a:rPr>
              <a:t>	Cet article </a:t>
            </a:r>
            <a:r>
              <a:rPr lang="en-CA" dirty="0" err="1">
                <a:solidFill>
                  <a:srgbClr val="49515F"/>
                </a:solidFill>
                <a:latin typeface="Lato" panose="020F0502020204030203" pitchFamily="34" charset="0"/>
              </a:rPr>
              <a:t>est</a:t>
            </a:r>
            <a:r>
              <a:rPr lang="en-CA" dirty="0">
                <a:solidFill>
                  <a:srgbClr val="49515F"/>
                </a:solidFill>
                <a:latin typeface="Lato" panose="020F0502020204030203" pitchFamily="34" charset="0"/>
              </a:rPr>
              <a:t>-il </a:t>
            </a:r>
            <a:r>
              <a:rPr lang="en-CA" dirty="0" err="1">
                <a:solidFill>
                  <a:srgbClr val="49515F"/>
                </a:solidFill>
                <a:latin typeface="Lato" panose="020F0502020204030203" pitchFamily="34" charset="0"/>
              </a:rPr>
              <a:t>revu</a:t>
            </a:r>
            <a:r>
              <a:rPr lang="en-CA" dirty="0">
                <a:solidFill>
                  <a:srgbClr val="49515F"/>
                </a:solidFill>
                <a:latin typeface="Lato" panose="020F0502020204030203" pitchFamily="34" charset="0"/>
              </a:rPr>
              <a:t> par les pairs? </a:t>
            </a:r>
          </a:p>
          <a:p>
            <a:pPr marL="0" indent="0">
              <a:buNone/>
            </a:pPr>
            <a:r>
              <a:rPr lang="en-CA" dirty="0">
                <a:solidFill>
                  <a:srgbClr val="49515F"/>
                </a:solidFill>
                <a:latin typeface="Lato" panose="020F0502020204030203" pitchFamily="34" charset="0"/>
              </a:rPr>
              <a:t>	Le format de la citation </a:t>
            </a:r>
            <a:r>
              <a:rPr lang="en-CA" dirty="0" err="1">
                <a:solidFill>
                  <a:srgbClr val="49515F"/>
                </a:solidFill>
                <a:latin typeface="Lato" panose="020F0502020204030203" pitchFamily="34" charset="0"/>
              </a:rPr>
              <a:t>est</a:t>
            </a:r>
            <a:r>
              <a:rPr lang="en-CA" dirty="0">
                <a:solidFill>
                  <a:srgbClr val="49515F"/>
                </a:solidFill>
                <a:latin typeface="Lato" panose="020F0502020204030203" pitchFamily="34" charset="0"/>
              </a:rPr>
              <a:t>-il correct? </a:t>
            </a:r>
            <a:r>
              <a:rPr lang="en-CA" dirty="0" err="1">
                <a:solidFill>
                  <a:srgbClr val="49515F"/>
                </a:solidFill>
                <a:latin typeface="Lato" panose="020F0502020204030203" pitchFamily="34" charset="0"/>
              </a:rPr>
              <a:t>O</a:t>
            </a:r>
            <a:r>
              <a:rPr lang="en-CA" dirty="0" err="1">
                <a:solidFill>
                  <a:srgbClr val="4951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ù</a:t>
            </a:r>
            <a:r>
              <a:rPr lang="en-CA" dirty="0">
                <a:solidFill>
                  <a:srgbClr val="49515F"/>
                </a:solidFill>
                <a:latin typeface="Lato" panose="020F0502020204030203" pitchFamily="34" charset="0"/>
              </a:rPr>
              <a:t> </a:t>
            </a:r>
            <a:r>
              <a:rPr lang="en-CA" dirty="0" err="1">
                <a:solidFill>
                  <a:srgbClr val="49515F"/>
                </a:solidFill>
                <a:latin typeface="Lato" panose="020F0502020204030203" pitchFamily="34" charset="0"/>
              </a:rPr>
              <a:t>trouver</a:t>
            </a:r>
            <a:r>
              <a:rPr lang="en-CA" dirty="0">
                <a:solidFill>
                  <a:srgbClr val="49515F"/>
                </a:solidFill>
                <a:latin typeface="Lato" panose="020F0502020204030203" pitchFamily="34" charset="0"/>
              </a:rPr>
              <a:t> </a:t>
            </a:r>
            <a:r>
              <a:rPr lang="en-CA" dirty="0" err="1">
                <a:solidFill>
                  <a:srgbClr val="49515F"/>
                </a:solidFill>
                <a:latin typeface="Lato" panose="020F0502020204030203" pitchFamily="34" charset="0"/>
              </a:rPr>
              <a:t>l’information</a:t>
            </a:r>
            <a:r>
              <a:rPr lang="en-CA" dirty="0">
                <a:solidFill>
                  <a:srgbClr val="49515F"/>
                </a:solidFill>
                <a:latin typeface="Lato" panose="020F0502020204030203" pitchFamily="34" charset="0"/>
              </a:rPr>
              <a:t> pour </a:t>
            </a:r>
            <a:r>
              <a:rPr lang="en-CA" dirty="0" err="1">
                <a:solidFill>
                  <a:srgbClr val="49515F"/>
                </a:solidFill>
                <a:latin typeface="Lato" panose="020F0502020204030203" pitchFamily="34" charset="0"/>
              </a:rPr>
              <a:t>vérifier</a:t>
            </a:r>
            <a:r>
              <a:rPr lang="en-CA" dirty="0">
                <a:solidFill>
                  <a:srgbClr val="49515F"/>
                </a:solidFill>
                <a:latin typeface="Lato" panose="020F0502020204030203" pitchFamily="34" charset="0"/>
              </a:rPr>
              <a:t>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0322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B7C9B4-7F91-3A9B-BE14-2D6B0C38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3354920"/>
            <a:ext cx="6216024" cy="8224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300"/>
              <a:t>Comment accéder à cet article?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04A81-5998-568C-5862-F8DB849AB6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87" b="25538"/>
          <a:stretch/>
        </p:blipFill>
        <p:spPr>
          <a:xfrm>
            <a:off x="739476" y="457200"/>
            <a:ext cx="6216024" cy="27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51435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2761059"/>
            <a:ext cx="3572669" cy="23824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6350"/>
            <a:ext cx="2255512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2286000"/>
            <a:ext cx="2444750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2692400"/>
            <a:ext cx="1362870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2882531" cy="3881718"/>
          </a:xfrm>
        </p:spPr>
        <p:txBody>
          <a:bodyPr anchor="ctr">
            <a:normAutofit/>
          </a:bodyPr>
          <a:lstStyle/>
          <a:p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Évaluer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les sources et </a:t>
            </a:r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ressources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6350"/>
            <a:ext cx="5332385" cy="5149850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063" y="457200"/>
            <a:ext cx="4133472" cy="3881718"/>
          </a:xfrm>
        </p:spPr>
        <p:txBody>
          <a:bodyPr anchor="ctr"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Critères d’évaluation :</a:t>
            </a:r>
          </a:p>
          <a:p>
            <a:pPr lvl="2"/>
            <a:r>
              <a:rPr lang="fr-FR" dirty="0">
                <a:solidFill>
                  <a:srgbClr val="FFFFFF"/>
                </a:solidFill>
              </a:rPr>
              <a:t>Qui ?</a:t>
            </a:r>
          </a:p>
          <a:p>
            <a:pPr lvl="2"/>
            <a:r>
              <a:rPr lang="fr-FR" dirty="0">
                <a:solidFill>
                  <a:srgbClr val="FFFFFF"/>
                </a:solidFill>
              </a:rPr>
              <a:t>Quand ?</a:t>
            </a:r>
          </a:p>
          <a:p>
            <a:pPr lvl="2"/>
            <a:r>
              <a:rPr lang="fr-FR" dirty="0">
                <a:solidFill>
                  <a:srgbClr val="FFFFFF"/>
                </a:solidFill>
              </a:rPr>
              <a:t>Processus éditorial</a:t>
            </a:r>
          </a:p>
          <a:p>
            <a:pPr lvl="2"/>
            <a:r>
              <a:rPr lang="fr-FR" dirty="0">
                <a:solidFill>
                  <a:srgbClr val="FFFFFF"/>
                </a:solidFill>
              </a:rPr>
              <a:t>Références ?</a:t>
            </a:r>
          </a:p>
          <a:p>
            <a:pPr lvl="2"/>
            <a:r>
              <a:rPr lang="fr-FR" dirty="0">
                <a:solidFill>
                  <a:srgbClr val="FFFFFF"/>
                </a:solidFill>
              </a:rPr>
              <a:t>Niveau ou registre de langue</a:t>
            </a:r>
          </a:p>
          <a:p>
            <a:pPr lvl="2"/>
            <a:r>
              <a:rPr lang="fr-FR" dirty="0">
                <a:solidFill>
                  <a:srgbClr val="FFFFFF"/>
                </a:solidFill>
              </a:rPr>
              <a:t>Contexte</a:t>
            </a:r>
          </a:p>
          <a:p>
            <a:pPr marL="0" indent="0">
              <a:buNone/>
            </a:pPr>
            <a:endParaRPr lang="fr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05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6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9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70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00422" y="-6351"/>
            <a:ext cx="3572669" cy="5149850"/>
            <a:chOff x="67175" y="-8467"/>
            <a:chExt cx="4763558" cy="686646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8B1788-A577-3C34-EDE4-4E07F8DB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962025"/>
            <a:ext cx="3822045" cy="32303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sz="4200" dirty="0"/>
              <a:t>Site web de la bibliothèque, guide de recherche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2372" y="-6351"/>
            <a:ext cx="3806198" cy="5149851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B62C-D2DB-0EB3-9E37-8AD04DB76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5840" y="1882589"/>
            <a:ext cx="2701925" cy="13719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ts val="1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16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3FF7-DF4D-92C1-557C-06A9D1C1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57200"/>
            <a:ext cx="8096447" cy="990600"/>
          </a:xfrm>
        </p:spPr>
        <p:txBody>
          <a:bodyPr>
            <a:normAutofit fontScale="90000"/>
          </a:bodyPr>
          <a:lstStyle/>
          <a:p>
            <a:r>
              <a:rPr lang="en-CA" dirty="0"/>
              <a:t>Mastering Information Evaluation</a:t>
            </a:r>
            <a:br>
              <a:rPr lang="en-CA" dirty="0"/>
            </a:br>
            <a:r>
              <a:rPr lang="en-CA" sz="1800" dirty="0">
                <a:solidFill>
                  <a:schemeClr val="tx1"/>
                </a:solidFill>
              </a:rPr>
              <a:t>https://library.concordia.ca/apps/critical-toolkit/course.html?courseID=27387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09160-D8CC-94B2-EDFE-A763A5290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56" y="1447800"/>
            <a:ext cx="7596336" cy="2987402"/>
          </a:xfrm>
          <a:prstGeom prst="rect">
            <a:avLst/>
          </a:prstGeom>
          <a:effectLst>
            <a:outerShdw blurRad="88900" dist="101600" dir="13500000" algn="br" rotWithShape="0">
              <a:schemeClr val="accent2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059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5AE96-B73E-1AB3-E128-C45FA69F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Exercices: dictionnaires terminologiques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88721-7F6E-4482-0BE2-F339D0E2D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Devrais-je écrire jeux vidéo ou jeux vidéos? </a:t>
            </a:r>
            <a:r>
              <a:rPr lang="fr-CA" dirty="0" err="1"/>
              <a:t>Video</a:t>
            </a:r>
            <a:r>
              <a:rPr lang="fr-CA" dirty="0"/>
              <a:t> </a:t>
            </a:r>
            <a:r>
              <a:rPr lang="fr-CA" dirty="0" err="1"/>
              <a:t>game</a:t>
            </a:r>
            <a:r>
              <a:rPr lang="fr-CA" dirty="0"/>
              <a:t> ou </a:t>
            </a:r>
            <a:r>
              <a:rPr lang="fr-CA" dirty="0" err="1"/>
              <a:t>videogame</a:t>
            </a:r>
            <a:r>
              <a:rPr lang="fr-CA" dirty="0"/>
              <a:t>?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9150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51435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2761059"/>
            <a:ext cx="3572668" cy="23824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0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06" name="Isosceles Triangle 10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0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6350"/>
            <a:ext cx="4495777" cy="5149850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3B195-6522-4C85-961A-2C7A0F29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292" y="457200"/>
            <a:ext cx="3384742" cy="1670797"/>
          </a:xfrm>
        </p:spPr>
        <p:txBody>
          <a:bodyPr anchor="ctr"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Questions? </a:t>
            </a:r>
            <a:endParaRPr lang="en-CA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13A9B-CDEB-B0B0-EB01-3853C3C6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38" y="2171200"/>
            <a:ext cx="2892580" cy="867774"/>
          </a:xfrm>
          <a:prstGeom prst="rect">
            <a:avLst/>
          </a:prstGeom>
          <a:effectLst>
            <a:outerShdw blurRad="50800" dist="127000" dir="10800000" algn="r" rotWithShape="0">
              <a:srgbClr val="508927">
                <a:alpha val="40000"/>
              </a:srgbClr>
            </a:outerShdw>
          </a:effectLst>
        </p:spPr>
      </p:pic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228D4F29-E3B6-497B-8FB6-3188D6C27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293" y="2127996"/>
            <a:ext cx="3384741" cy="248845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A" dirty="0">
                <a:solidFill>
                  <a:srgbClr val="FFFFFF"/>
                </a:solidFill>
              </a:rPr>
              <a:t>Si vous avez besoin d’aide, communiquez avec </a:t>
            </a:r>
            <a:r>
              <a:rPr lang="fr-CA" dirty="0" err="1">
                <a:solidFill>
                  <a:srgbClr val="FFFFFF"/>
                </a:solidFill>
              </a:rPr>
              <a:t>un.e</a:t>
            </a:r>
            <a:r>
              <a:rPr lang="fr-CA" dirty="0">
                <a:solidFill>
                  <a:srgbClr val="FFFFFF"/>
                </a:solidFill>
              </a:rPr>
              <a:t> bibliothécaire:</a:t>
            </a:r>
          </a:p>
          <a:p>
            <a:pPr marL="0" indent="0">
              <a:buNone/>
            </a:pPr>
            <a:r>
              <a:rPr lang="fr-CA" altLang="en-US" sz="1600" b="1" dirty="0">
                <a:solidFill>
                  <a:srgbClr val="FFFFFF"/>
                </a:solidFill>
                <a:ea typeface="ＭＳ Ｐゴシック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http://library.concordia.ca/help/questions/</a:t>
            </a:r>
            <a:endParaRPr lang="fr-CA" altLang="en-US" sz="16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86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51435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2761059"/>
            <a:ext cx="3572668" cy="23824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7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6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6350"/>
            <a:ext cx="4495777" cy="5149850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EBFC3-93B4-530D-7435-2EA3DD12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292" y="457200"/>
            <a:ext cx="3384742" cy="16707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600">
                <a:solidFill>
                  <a:srgbClr val="FFFFFF"/>
                </a:solidFill>
              </a:rPr>
              <a:t>Merci de votre participation!  </a:t>
            </a:r>
          </a:p>
        </p:txBody>
      </p:sp>
      <p:pic>
        <p:nvPicPr>
          <p:cNvPr id="5" name="Picture 4" descr="Colorful envelopes">
            <a:extLst>
              <a:ext uri="{FF2B5EF4-FFF2-40B4-BE49-F238E27FC236}">
                <a16:creationId xmlns:a16="http://schemas.microsoft.com/office/drawing/2014/main" id="{5229B7C9-9B35-C353-8E49-F03994C704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80" r="10612"/>
          <a:stretch/>
        </p:blipFill>
        <p:spPr>
          <a:xfrm>
            <a:off x="567938" y="1353078"/>
            <a:ext cx="2892580" cy="25040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7DA90-0519-041A-9F1C-90F4AA771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6293" y="2127996"/>
            <a:ext cx="3384741" cy="2488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ts val="1000"/>
              </a:spcBef>
            </a:pPr>
            <a:r>
              <a:rPr lang="en-US" dirty="0">
                <a:solidFill>
                  <a:srgbClr val="FFFFFF"/>
                </a:solidFill>
              </a:rPr>
              <a:t>Éthel Gamache</a:t>
            </a:r>
          </a:p>
          <a:p>
            <a:pPr defTabSz="457200">
              <a:spcBef>
                <a:spcPts val="1000"/>
              </a:spcBef>
            </a:pPr>
            <a:r>
              <a:rPr lang="en-US" dirty="0">
                <a:solidFill>
                  <a:srgbClr val="FFFFFF"/>
                </a:solidFill>
              </a:rPr>
              <a:t>ethel.gamache@concordia.ca</a:t>
            </a:r>
          </a:p>
        </p:txBody>
      </p:sp>
    </p:spTree>
    <p:extLst>
      <p:ext uri="{BB962C8B-B14F-4D97-AF65-F5344CB8AC3E}">
        <p14:creationId xmlns:p14="http://schemas.microsoft.com/office/powerpoint/2010/main" val="13542857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F3FC80-2A00-1359-FA30-DFCE1FBB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6" y="626261"/>
            <a:ext cx="2384695" cy="2411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sz="3400"/>
              <a:t>Break suggestion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EFC9F-03C1-84A8-7539-CD619C7E3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48" y="339503"/>
            <a:ext cx="4012059" cy="2584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45FD0-0604-BDBB-32B9-08B31A17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53" y="2923992"/>
            <a:ext cx="3733171" cy="13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344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5D110D-72F9-C4AF-35E8-DF953E47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7" y="3217787"/>
            <a:ext cx="6216024" cy="8222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25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Module: </a:t>
            </a:r>
            <a:r>
              <a:rPr lang="en-US" sz="2500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Engage With Information Critically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5BA9D-A45B-0FAC-7C7C-39BF52A97E8C}"/>
              </a:ext>
            </a:extLst>
          </p:cNvPr>
          <p:cNvSpPr txBox="1"/>
          <p:nvPr/>
        </p:nvSpPr>
        <p:spPr>
          <a:xfrm>
            <a:off x="712817" y="4073694"/>
            <a:ext cx="6216024" cy="351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https://library.concordia.ca/apps/critical-toolkit/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B3A54-E24D-080B-E6D5-C9AE9D8D3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91309"/>
            <a:ext cx="4736053" cy="247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30C9-D985-4F02-9878-D61E55BED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Site web de la bibliothèque</a:t>
            </a:r>
            <a:br>
              <a:rPr lang="fr-CA" dirty="0"/>
            </a:br>
            <a:r>
              <a:rPr lang="fr-CA" sz="2400" dirty="0"/>
              <a:t>https://library.concordia.ca/</a:t>
            </a:r>
            <a:endParaRPr lang="en-CA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81199B-6AC9-9B17-3954-BACBD707C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707654"/>
            <a:ext cx="4608512" cy="2978646"/>
          </a:xfrm>
        </p:spPr>
      </p:pic>
    </p:spTree>
    <p:extLst>
      <p:ext uri="{BB962C8B-B14F-4D97-AF65-F5344CB8AC3E}">
        <p14:creationId xmlns:p14="http://schemas.microsoft.com/office/powerpoint/2010/main" val="91298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6875BD-EDDE-9170-0922-CE213DB6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3415284"/>
            <a:ext cx="6216024" cy="8222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3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Guide de recherche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213C08-868E-BB75-D65F-348859E8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6" y="4237521"/>
            <a:ext cx="6216024" cy="3518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4572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https://www.concordia.ca/library/guides/etudes-francaises.html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E59DBC-3061-893E-BFEE-0F2D68CAC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203" y="700666"/>
            <a:ext cx="3836570" cy="247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69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71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0990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034" y="0"/>
            <a:ext cx="4078966" cy="5143498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090307" y="2612571"/>
            <a:ext cx="5053693" cy="2530928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08607" y="0"/>
            <a:ext cx="645472" cy="51434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D58A-F073-75B6-7E47-953E8A0BB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0990" y="1419225"/>
            <a:ext cx="2569084" cy="23050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ts val="1000"/>
              </a:spcBef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12053" y="0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B7E01-123A-3B59-49D0-4630795A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640896"/>
            <a:ext cx="4349749" cy="38617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sz="4500"/>
              <a:t>Dictionnaires, encyclopédies et autres ouvrages de référence</a:t>
            </a:r>
            <a:br>
              <a:rPr lang="en-US" sz="4500"/>
            </a:br>
            <a:endParaRPr lang="en-US" sz="4500"/>
          </a:p>
        </p:txBody>
      </p:sp>
    </p:spTree>
    <p:extLst>
      <p:ext uri="{BB962C8B-B14F-4D97-AF65-F5344CB8AC3E}">
        <p14:creationId xmlns:p14="http://schemas.microsoft.com/office/powerpoint/2010/main" val="53717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DDDC-616D-4C6B-B591-AA1A4E56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Dictionnaires</a:t>
            </a:r>
            <a:r>
              <a:rPr lang="en-CA" dirty="0"/>
              <a:t> et </a:t>
            </a:r>
            <a:r>
              <a:rPr lang="en-CA" dirty="0" err="1"/>
              <a:t>encyclopédies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333B9-11C0-4216-ADCD-4B58873F2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028700"/>
            <a:ext cx="7772400" cy="3086100"/>
          </a:xfrm>
        </p:spPr>
        <p:txBody>
          <a:bodyPr>
            <a:normAutofit lnSpcReduction="10000"/>
          </a:bodyPr>
          <a:lstStyle/>
          <a:p>
            <a:r>
              <a:rPr lang="fr-CA" altLang="en-US" sz="1400" dirty="0">
                <a:ea typeface="ＭＳ Ｐゴシック" panose="020B0600070205080204" pitchFamily="34" charset="-128"/>
                <a:hlinkClick r:id="rId2"/>
              </a:rPr>
              <a:t>Dictionnaires en ligne</a:t>
            </a:r>
            <a:endParaRPr lang="fr-CA" altLang="en-US" sz="1400" dirty="0">
              <a:ea typeface="ＭＳ Ｐゴシック" panose="020B0600070205080204" pitchFamily="34" charset="-128"/>
            </a:endParaRPr>
          </a:p>
          <a:p>
            <a:pPr lvl="1"/>
            <a:r>
              <a:rPr lang="fr-FR" altLang="en-US" sz="1400" dirty="0">
                <a:ea typeface="ＭＳ Ｐゴシック" panose="020B0600070205080204" pitchFamily="34" charset="-128"/>
                <a:hlinkClick r:id="rId3"/>
              </a:rPr>
              <a:t>Petit Robert de la langue française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  <a:hlinkClick r:id="rId4"/>
              </a:rPr>
              <a:t>Oxford English Dictionary 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400" dirty="0" err="1">
                <a:ea typeface="ＭＳ Ｐゴシック" panose="020B0600070205080204" pitchFamily="34" charset="-128"/>
                <a:hlinkClick r:id="rId5"/>
              </a:rPr>
              <a:t>Lexibase</a:t>
            </a:r>
            <a:r>
              <a:rPr lang="en-US" altLang="en-US" sz="1400" dirty="0">
                <a:ea typeface="ＭＳ Ｐゴシック" panose="020B0600070205080204" pitchFamily="34" charset="-128"/>
                <a:hlinkClick r:id="rId5"/>
              </a:rPr>
              <a:t> Intranet</a:t>
            </a:r>
            <a:r>
              <a:rPr lang="en-US" altLang="en-US" sz="1400" dirty="0">
                <a:ea typeface="ＭＳ Ｐゴシック" panose="020B0600070205080204" pitchFamily="34" charset="-128"/>
              </a:rPr>
              <a:t> (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dictionnaire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multilingue</a:t>
            </a:r>
            <a:r>
              <a:rPr lang="en-US" altLang="en-US" sz="1400" dirty="0"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None/>
            </a:pPr>
            <a:endParaRPr lang="fr-CA" altLang="en-US" sz="1400" dirty="0">
              <a:ea typeface="ＭＳ Ｐゴシック" panose="020B0600070205080204" pitchFamily="34" charset="-128"/>
            </a:endParaRPr>
          </a:p>
          <a:p>
            <a:r>
              <a:rPr lang="fr-CA" altLang="en-US" sz="1400" dirty="0">
                <a:ea typeface="ＭＳ Ｐゴシック" panose="020B0600070205080204" pitchFamily="34" charset="-128"/>
              </a:rPr>
              <a:t>Dictionnaires imprimés à la bibliothèque</a:t>
            </a:r>
          </a:p>
          <a:p>
            <a:pPr lvl="1"/>
            <a:r>
              <a:rPr lang="fr-CA" altLang="en-US" sz="1400" dirty="0">
                <a:ea typeface="ＭＳ Ｐゴシック" panose="020B0600070205080204" pitchFamily="34" charset="-128"/>
              </a:rPr>
              <a:t>Dictionnaires français: sous la cote </a:t>
            </a:r>
            <a:r>
              <a:rPr lang="fr-CA" altLang="en-US" sz="1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PC</a:t>
            </a:r>
          </a:p>
          <a:p>
            <a:pPr lvl="1"/>
            <a:r>
              <a:rPr lang="fr-CA" altLang="en-US" sz="1400" dirty="0">
                <a:ea typeface="ＭＳ Ｐゴシック" panose="020B0600070205080204" pitchFamily="34" charset="-128"/>
              </a:rPr>
              <a:t>Dictionnaires anglais: sous la cote </a:t>
            </a:r>
            <a:r>
              <a:rPr lang="fr-CA" altLang="en-US" sz="1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PE</a:t>
            </a:r>
          </a:p>
          <a:p>
            <a:endParaRPr lang="fr-CA" altLang="en-US" sz="1400" dirty="0">
              <a:ea typeface="ＭＳ Ｐゴシック" panose="020B0600070205080204" pitchFamily="34" charset="-128"/>
            </a:endParaRPr>
          </a:p>
          <a:p>
            <a:r>
              <a:rPr lang="fr-CA" altLang="en-US" sz="1400" dirty="0">
                <a:ea typeface="ＭＳ Ｐゴシック" panose="020B0600070205080204" pitchFamily="34" charset="-128"/>
                <a:hlinkClick r:id="rId6"/>
              </a:rPr>
              <a:t>Encyclopédies</a:t>
            </a:r>
            <a:endParaRPr lang="fr-CA" altLang="en-US" sz="1400" dirty="0">
              <a:ea typeface="ＭＳ Ｐゴシック" panose="020B0600070205080204" pitchFamily="34" charset="-128"/>
              <a:hlinkClick r:id="rId7"/>
            </a:endParaRPr>
          </a:p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14593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5CC7A-051F-4D34-87C9-18C47DAD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Autres</a:t>
            </a:r>
            <a:r>
              <a:rPr lang="en-CA" dirty="0"/>
              <a:t> </a:t>
            </a:r>
            <a:r>
              <a:rPr lang="en-CA" dirty="0" err="1"/>
              <a:t>ouvrages</a:t>
            </a:r>
            <a:r>
              <a:rPr lang="en-CA" dirty="0"/>
              <a:t> de </a:t>
            </a:r>
            <a:r>
              <a:rPr lang="en-CA" dirty="0" err="1"/>
              <a:t>référence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E9341-EA51-4EC1-A201-DC60AF4D7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en-US" sz="1400" dirty="0">
                <a:ea typeface="ＭＳ Ｐゴシック" panose="020B0600070205080204" pitchFamily="34" charset="-128"/>
              </a:rPr>
              <a:t>Collections d’ouvrages de référence</a:t>
            </a: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  <a:hlinkClick r:id="rId2"/>
              </a:rPr>
              <a:t>Oxford Reference Online Premium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400" dirty="0">
                <a:ea typeface="ＭＳ Ｐゴシック" panose="020B0600070205080204" pitchFamily="34" charset="-128"/>
                <a:hlinkClick r:id="rId3"/>
              </a:rPr>
              <a:t>Canadian Oxford Dictionary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  <a:hlinkClick r:id="rId4"/>
              </a:rPr>
              <a:t>Gale Virtual Reference Library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400" dirty="0">
              <a:ea typeface="ＭＳ Ｐゴシック" panose="020B0600070205080204" pitchFamily="34" charset="-128"/>
            </a:endParaRPr>
          </a:p>
          <a:p>
            <a:r>
              <a:rPr lang="fr-CA" altLang="en-US" sz="1400" dirty="0">
                <a:ea typeface="ＭＳ Ｐゴシック" panose="020B0600070205080204" pitchFamily="34" charset="-128"/>
              </a:rPr>
              <a:t>Manuels (</a:t>
            </a:r>
            <a:r>
              <a:rPr lang="fr-CA" altLang="en-US" sz="1400" dirty="0" err="1">
                <a:ea typeface="ＭＳ Ｐゴシック" panose="020B0600070205080204" pitchFamily="34" charset="-128"/>
              </a:rPr>
              <a:t>handbooks</a:t>
            </a:r>
            <a:r>
              <a:rPr lang="fr-CA" altLang="en-US" sz="1400" dirty="0">
                <a:ea typeface="ＭＳ Ｐゴシック" panose="020B0600070205080204" pitchFamily="34" charset="-128"/>
              </a:rPr>
              <a:t>, </a:t>
            </a:r>
            <a:r>
              <a:rPr lang="fr-CA" altLang="en-US" sz="1400" dirty="0" err="1">
                <a:ea typeface="ＭＳ Ｐゴシック" panose="020B0600070205080204" pitchFamily="34" charset="-128"/>
              </a:rPr>
              <a:t>textbooks</a:t>
            </a:r>
            <a:r>
              <a:rPr lang="fr-CA" altLang="en-US" sz="1400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fr-CA" altLang="en-US" sz="1400" dirty="0">
                <a:ea typeface="ＭＳ Ｐゴシック" panose="020B0600070205080204" pitchFamily="34" charset="-128"/>
              </a:rPr>
              <a:t>Très utiles pour les domaines techniques</a:t>
            </a:r>
          </a:p>
          <a:p>
            <a:pPr lvl="1"/>
            <a:endParaRPr lang="fr-CA" altLang="en-US" sz="1400" dirty="0">
              <a:ea typeface="ＭＳ Ｐゴシック" panose="020B0600070205080204" pitchFamily="34" charset="-128"/>
            </a:endParaRPr>
          </a:p>
          <a:p>
            <a:r>
              <a:rPr lang="fr-CA" altLang="en-US" sz="1400" dirty="0">
                <a:ea typeface="ＭＳ Ｐゴシック" panose="020B0600070205080204" pitchFamily="34" charset="-128"/>
                <a:hlinkClick r:id="rId5"/>
              </a:rPr>
              <a:t>Normes</a:t>
            </a:r>
            <a:r>
              <a:rPr lang="fr-CA" altLang="en-US" sz="1400" dirty="0">
                <a:ea typeface="ＭＳ Ｐゴシック" panose="020B0600070205080204" pitchFamily="34" charset="-128"/>
              </a:rPr>
              <a:t> (standards)</a:t>
            </a:r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3496724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6002</TotalTime>
  <Words>1467</Words>
  <Application>Microsoft Office PowerPoint</Application>
  <PresentationFormat>On-screen Show (16:9)</PresentationFormat>
  <Paragraphs>194</Paragraphs>
  <Slides>46</Slides>
  <Notes>4</Notes>
  <HiddenSlides>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ＭＳ Ｐゴシック</vt:lpstr>
      <vt:lpstr>Arial</vt:lpstr>
      <vt:lpstr>Arial Bold</vt:lpstr>
      <vt:lpstr>Calibri</vt:lpstr>
      <vt:lpstr>Grandview Display</vt:lpstr>
      <vt:lpstr>Lato</vt:lpstr>
      <vt:lpstr>Times</vt:lpstr>
      <vt:lpstr>Trebuchet MS</vt:lpstr>
      <vt:lpstr>Wingdings</vt:lpstr>
      <vt:lpstr>Wingdings 3</vt:lpstr>
      <vt:lpstr>Facet</vt:lpstr>
      <vt:lpstr>DashVTI</vt:lpstr>
      <vt:lpstr>FTRA 310 Initiation à la recherche documentaire et terminologique   Formation documentaire Le jeudi 6 février 2025</vt:lpstr>
      <vt:lpstr>Plan </vt:lpstr>
      <vt:lpstr>Activité brise-glace</vt:lpstr>
      <vt:lpstr>Site web de la bibliothèque, guide de recherche </vt:lpstr>
      <vt:lpstr>Site web de la bibliothèque https://library.concordia.ca/</vt:lpstr>
      <vt:lpstr>Guide de recherche</vt:lpstr>
      <vt:lpstr>Dictionnaires, encyclopédies et autres ouvrages de référence </vt:lpstr>
      <vt:lpstr>Dictionnaires et encyclopédies</vt:lpstr>
      <vt:lpstr>Autres ouvrages de référence</vt:lpstr>
      <vt:lpstr>PowerPoint Presentation</vt:lpstr>
      <vt:lpstr>Opérateurs de recherche</vt:lpstr>
      <vt:lpstr>PowerPoint Presentation</vt:lpstr>
      <vt:lpstr>Autres opérateurs de recherche</vt:lpstr>
      <vt:lpstr>Sofia</vt:lpstr>
      <vt:lpstr>Outil de découverte Sofia</vt:lpstr>
      <vt:lpstr>Présentation des résultats dans Sofia</vt:lpstr>
      <vt:lpstr>Ouvrir un résultat</vt:lpstr>
      <vt:lpstr>Exercices</vt:lpstr>
      <vt:lpstr>Exercices: Dictionnaires, encyclopédies et autres ouvrages de référence </vt:lpstr>
      <vt:lpstr>Exercices: Recherche dans Sofia</vt:lpstr>
      <vt:lpstr>Dictionnaires terminologiques </vt:lpstr>
      <vt:lpstr>Dictionnaires terminologiques multidisciplinaires</vt:lpstr>
      <vt:lpstr>Lexiques et autres ressources en ligne</vt:lpstr>
      <vt:lpstr>Ressources en ligne: sites utiles</vt:lpstr>
      <vt:lpstr>Périodiques et bases de données </vt:lpstr>
      <vt:lpstr>La révision par les pairs</vt:lpstr>
      <vt:lpstr>Périodiques (revues savantes et magazines)</vt:lpstr>
      <vt:lpstr>Exemple de recherche dans la base de données Academic Search Complete</vt:lpstr>
      <vt:lpstr>Journaux (newspapers)</vt:lpstr>
      <vt:lpstr>Trouver un texte intégral grâce au link resolver</vt:lpstr>
      <vt:lpstr>Accédez au texte intégral - étapes</vt:lpstr>
      <vt:lpstr>Google Scholar</vt:lpstr>
      <vt:lpstr>Google Scholar – select a library access link</vt:lpstr>
      <vt:lpstr>Exercices </vt:lpstr>
      <vt:lpstr>Exercices: dictionnaires terminologiques</vt:lpstr>
      <vt:lpstr>Exercices: lexiques </vt:lpstr>
      <vt:lpstr>Exercices:Périodiques et bases de données </vt:lpstr>
      <vt:lpstr>Comment accéder à cet article? </vt:lpstr>
      <vt:lpstr>Évaluer les sources et ressources</vt:lpstr>
      <vt:lpstr>Mastering Information Evaluation https://library.concordia.ca/apps/critical-toolkit/course.html?courseID=27387</vt:lpstr>
      <vt:lpstr>Exercices: dictionnaires terminologiques</vt:lpstr>
      <vt:lpstr>Questions? </vt:lpstr>
      <vt:lpstr>Merci de votre participation!  </vt:lpstr>
      <vt:lpstr>PowerPoint Presentation</vt:lpstr>
      <vt:lpstr>Break suggestion</vt:lpstr>
      <vt:lpstr>Module: Engage With Information Critically</vt:lpstr>
    </vt:vector>
  </TitlesOfParts>
  <Company>Marketing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ETHEL GAMACHE</dc:creator>
  <cp:lastModifiedBy>Ethel Gamache</cp:lastModifiedBy>
  <cp:revision>34</cp:revision>
  <dcterms:created xsi:type="dcterms:W3CDTF">2021-05-10T13:18:34Z</dcterms:created>
  <dcterms:modified xsi:type="dcterms:W3CDTF">2025-02-06T17:23:57Z</dcterms:modified>
</cp:coreProperties>
</file>