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9" r:id="rId4"/>
    <p:sldId id="260" r:id="rId5"/>
    <p:sldId id="263" r:id="rId6"/>
    <p:sldId id="578" r:id="rId7"/>
    <p:sldId id="264" r:id="rId8"/>
    <p:sldId id="265" r:id="rId9"/>
    <p:sldId id="266" r:id="rId10"/>
    <p:sldId id="267" r:id="rId11"/>
    <p:sldId id="268" r:id="rId12"/>
    <p:sldId id="312" r:id="rId13"/>
    <p:sldId id="313" r:id="rId14"/>
    <p:sldId id="314" r:id="rId15"/>
    <p:sldId id="575" r:id="rId16"/>
    <p:sldId id="567" r:id="rId17"/>
    <p:sldId id="274" r:id="rId18"/>
    <p:sldId id="573" r:id="rId19"/>
    <p:sldId id="574" r:id="rId20"/>
    <p:sldId id="278" r:id="rId21"/>
    <p:sldId id="279" r:id="rId22"/>
    <p:sldId id="280" r:id="rId23"/>
    <p:sldId id="292" r:id="rId24"/>
    <p:sldId id="275" r:id="rId25"/>
    <p:sldId id="281" r:id="rId26"/>
    <p:sldId id="550" r:id="rId27"/>
    <p:sldId id="552" r:id="rId28"/>
    <p:sldId id="273" r:id="rId29"/>
    <p:sldId id="554" r:id="rId30"/>
    <p:sldId id="556" r:id="rId31"/>
    <p:sldId id="557" r:id="rId32"/>
    <p:sldId id="576" r:id="rId33"/>
    <p:sldId id="570" r:id="rId34"/>
    <p:sldId id="558" r:id="rId35"/>
    <p:sldId id="553" r:id="rId36"/>
    <p:sldId id="571" r:id="rId37"/>
    <p:sldId id="560" r:id="rId38"/>
    <p:sldId id="561" r:id="rId39"/>
    <p:sldId id="568" r:id="rId40"/>
    <p:sldId id="572" r:id="rId41"/>
    <p:sldId id="577" r:id="rId42"/>
    <p:sldId id="562" r:id="rId43"/>
    <p:sldId id="569" r:id="rId44"/>
    <p:sldId id="564" r:id="rId45"/>
    <p:sldId id="565" r:id="rId46"/>
    <p:sldId id="566" r:id="rId47"/>
    <p:sldId id="563" r:id="rId48"/>
    <p:sldId id="307" r:id="rId49"/>
    <p:sldId id="308" r:id="rId50"/>
    <p:sldId id="309" r:id="rId51"/>
    <p:sldId id="31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Lake" initials="ML" lastIdx="1" clrIdx="0">
    <p:extLst>
      <p:ext uri="{19B8F6BF-5375-455C-9EA6-DF929625EA0E}">
        <p15:presenceInfo xmlns:p15="http://schemas.microsoft.com/office/powerpoint/2012/main" userId="S::Michelle.Lake@concordia.ca::cb1dce72-67a8-436d-92ef-3808872c2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114" y="21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chemeClr val="accent1">
            <a:lumMod val="50000"/>
          </a:schemeClr>
        </a:solidFill>
      </dgm:spPr>
      <dgm:t>
        <a:bodyPr/>
        <a:lstStyle/>
        <a:p>
          <a:r>
            <a:rPr lang="en-US" dirty="0"/>
            <a:t>AND: combines concepts and limits your results </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chemeClr val="accent1">
            <a:lumMod val="50000"/>
          </a:schemeClr>
        </a:solidFill>
      </dgm:spPr>
      <dgm:t>
        <a:bodyPr/>
        <a:lstStyle/>
        <a:p>
          <a:r>
            <a:rPr lang="en-CA" sz="2400" dirty="0"/>
            <a:t>politics AND security</a:t>
          </a:r>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chemeClr val="accent6">
            <a:lumMod val="75000"/>
          </a:schemeClr>
        </a:solidFill>
      </dgm:spPr>
      <dgm:t>
        <a:bodyPr/>
        <a:lstStyle/>
        <a:p>
          <a:r>
            <a:rPr lang="en-US" dirty="0"/>
            <a:t>state OR government</a:t>
          </a:r>
        </a:p>
        <a:p>
          <a:r>
            <a:rPr lang="en-US" dirty="0"/>
            <a:t>election OR voting </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chemeClr val="accent6">
            <a:lumMod val="75000"/>
          </a:schemeClr>
        </a:solidFill>
      </dgm:spPr>
      <dgm:t>
        <a:bodyPr/>
        <a:lstStyle/>
        <a:p>
          <a:r>
            <a:rPr lang="en-CA" dirty="0"/>
            <a:t>OR: allows you to insert synonyms or alternative terms and increases your results</a:t>
          </a:r>
          <a:endParaRPr lang="en-US" dirty="0"/>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rgbClr val="002060"/>
        </a:solidFill>
      </dgm:spPr>
      <dgm:t>
        <a:bodyPr/>
        <a:lstStyle/>
        <a:p>
          <a:r>
            <a:rPr lang="en-CA" dirty="0"/>
            <a:t>“quotation marks”: </a:t>
          </a:r>
          <a:r>
            <a:rPr lang="en-US" dirty="0"/>
            <a:t>If you put two or more words in quotation marks, that exact phrase will be searched and limits your results.</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rgbClr val="002060"/>
        </a:solidFill>
      </dgm:spPr>
      <dgm:t>
        <a:bodyPr/>
        <a:lstStyle/>
        <a:p>
          <a:r>
            <a:rPr lang="en-CA" sz="2400" dirty="0"/>
            <a:t>“political parties”</a:t>
          </a:r>
        </a:p>
        <a:p>
          <a:r>
            <a:rPr lang="en-CA" sz="2400" dirty="0"/>
            <a:t>“foreign policy”</a:t>
          </a:r>
        </a:p>
        <a:p>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rgbClr val="7030A0"/>
        </a:solidFill>
      </dgm:spPr>
      <dgm:t>
        <a:bodyPr/>
        <a:lstStyle/>
        <a:p>
          <a:r>
            <a:rPr lang="en-US" dirty="0" err="1"/>
            <a:t>Democra</a:t>
          </a:r>
          <a:r>
            <a:rPr lang="en-US" dirty="0"/>
            <a:t>*</a:t>
          </a:r>
        </a:p>
        <a:p>
          <a:r>
            <a:rPr lang="en-US" dirty="0"/>
            <a:t>Finds: democracy, democracies, democratic, democratically,  democratization</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rgbClr val="7030A0"/>
        </a:solidFill>
      </dgm:spPr>
      <dgm:t>
        <a:bodyPr/>
        <a:lstStyle/>
        <a:p>
          <a:r>
            <a:rPr lang="en-US" dirty="0"/>
            <a:t>* - when you add an </a:t>
          </a:r>
          <a:r>
            <a:rPr lang="en-CA" b="0" i="0" dirty="0"/>
            <a:t>asterisk </a:t>
          </a:r>
          <a:r>
            <a:rPr lang="en-US" dirty="0"/>
            <a:t>on the end of a word, your results will contain all the words with those endings or suffix </a:t>
          </a:r>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AND: combines concepts and limits your results </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dirty="0"/>
            <a:t>OR: allows you to insert synonyms or alternative terms and increases your results</a:t>
          </a:r>
          <a:endParaRPr lang="en-US" sz="2700" kern="1200" dirty="0"/>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politics AND security</a:t>
          </a: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state OR government</a:t>
          </a:r>
        </a:p>
        <a:p>
          <a:pPr marL="0" lvl="0" indent="0" algn="ctr" defTabSz="1200150">
            <a:lnSpc>
              <a:spcPct val="90000"/>
            </a:lnSpc>
            <a:spcBef>
              <a:spcPct val="0"/>
            </a:spcBef>
            <a:spcAft>
              <a:spcPct val="35000"/>
            </a:spcAft>
            <a:buNone/>
          </a:pPr>
          <a:r>
            <a:rPr lang="en-US" sz="2700" kern="1200" dirty="0"/>
            <a:t>election OR voting </a:t>
          </a:r>
        </a:p>
      </dsp:txBody>
      <dsp:txXfrm>
        <a:off x="5427651" y="2442135"/>
        <a:ext cx="3488471" cy="2093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“quotation marks”: </a:t>
          </a:r>
          <a:r>
            <a:rPr lang="en-US" sz="2200" kern="1200" dirty="0"/>
            <a:t>If you put two or more words in quotation marks, that exact phrase will be searched and limits your results.</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 - when you add an </a:t>
          </a:r>
          <a:r>
            <a:rPr lang="en-CA" sz="2200" b="0" i="0" kern="1200" dirty="0"/>
            <a:t>asterisk </a:t>
          </a:r>
          <a:r>
            <a:rPr lang="en-US" sz="2200" kern="1200" dirty="0"/>
            <a:t>on the end of a word, your results will contain all the words with those endings or suffix </a:t>
          </a:r>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“political parties”</a:t>
          </a:r>
        </a:p>
        <a:p>
          <a:pPr marL="0" lvl="0" indent="0" algn="ctr" defTabSz="1066800">
            <a:lnSpc>
              <a:spcPct val="90000"/>
            </a:lnSpc>
            <a:spcBef>
              <a:spcPct val="0"/>
            </a:spcBef>
            <a:spcAft>
              <a:spcPct val="35000"/>
            </a:spcAft>
            <a:buNone/>
          </a:pPr>
          <a:r>
            <a:rPr lang="en-CA" sz="2400" kern="1200" dirty="0"/>
            <a:t>“foreign policy”</a:t>
          </a:r>
        </a:p>
        <a:p>
          <a:pPr marL="0" lvl="0" indent="0" algn="ctr" defTabSz="1066800">
            <a:lnSpc>
              <a:spcPct val="90000"/>
            </a:lnSpc>
            <a:spcBef>
              <a:spcPct val="0"/>
            </a:spcBef>
            <a:spcAft>
              <a:spcPct val="35000"/>
            </a:spcAft>
            <a:buNone/>
          </a:pP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Democra</a:t>
          </a:r>
          <a:r>
            <a:rPr lang="en-US" sz="2200" kern="1200" dirty="0"/>
            <a:t>*</a:t>
          </a:r>
        </a:p>
        <a:p>
          <a:pPr marL="0" lvl="0" indent="0" algn="ctr" defTabSz="977900">
            <a:lnSpc>
              <a:spcPct val="90000"/>
            </a:lnSpc>
            <a:spcBef>
              <a:spcPct val="0"/>
            </a:spcBef>
            <a:spcAft>
              <a:spcPct val="35000"/>
            </a:spcAft>
            <a:buNone/>
          </a:pPr>
          <a:r>
            <a:rPr lang="en-US" sz="2200" kern="1200" dirty="0"/>
            <a:t>Finds: democracy, democracies, democratic, democratically,  democratization</a:t>
          </a:r>
        </a:p>
      </dsp:txBody>
      <dsp:txXfrm>
        <a:off x="5427651" y="2442135"/>
        <a:ext cx="3488471" cy="20930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11/7/2024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3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11/7/2024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7296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11/7/2024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1529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11/7/2024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2152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11/7/2024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576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11/7/2024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364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11/7/2024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785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11/7/2024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4875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11/7/2024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1020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11/7/2024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4470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11/7/2024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5053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11/7/2024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94883472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oncordia.ca/library/guides/political-science/political-theory-.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library.concordia.ca/help/textbooks/?guid=textbooks"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oncordiauniversity.on.worldcat.org/search?queryString=israel*%20AND%20(elect*%20OR%20parliament*)%20AND%20(%22political%20parties%22%20OR%20%22party%20system%22)%20AND%20left&amp;databaseList="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concordiauniversity.on.worldcat.org/search?queryString=Israel*%20AND%20(diplomacy%20OR%20diplomatic)%20AND%20(treaty%20OR%20accords)%20AND%20(abraham%20OR%20jordan%20OR%20egypt)&amp;databaseList="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s://library.concordia.ca/learn/finding-articles/scholarly-articles/"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chicagomanualofstyle-org.lib-ezproxy.concordia.ca/tools_citationguide/citation-guide-2.html" TargetMode="External"/><Relationship Id="rId2" Type="http://schemas.openxmlformats.org/officeDocument/2006/relationships/hyperlink" Target="https://library.concordia.ca/help/cit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library.concordia.ca/help/questions/" TargetMode="External"/><Relationship Id="rId2" Type="http://schemas.openxmlformats.org/officeDocument/2006/relationships/hyperlink" Target="mailto:Michelle.Lake@Concordia.ca" TargetMode="Externa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catter chart&#10;&#10;Description automatically generated">
            <a:extLst>
              <a:ext uri="{FF2B5EF4-FFF2-40B4-BE49-F238E27FC236}">
                <a16:creationId xmlns:a16="http://schemas.microsoft.com/office/drawing/2014/main" id="{AEF9CBBC-9077-94C2-9FB2-3CAAA8EE4462}"/>
              </a:ext>
            </a:extLst>
          </p:cNvPr>
          <p:cNvPicPr>
            <a:picLocks noChangeAspect="1"/>
          </p:cNvPicPr>
          <p:nvPr/>
        </p:nvPicPr>
        <p:blipFill rotWithShape="1">
          <a:blip r:embed="rId2"/>
          <a:srcRect l="12468"/>
          <a:stretch/>
        </p:blipFill>
        <p:spPr>
          <a:xfrm>
            <a:off x="3737055"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2CB4FE-8035-4EFE-BAA2-054B12FC19EF}"/>
              </a:ext>
            </a:extLst>
          </p:cNvPr>
          <p:cNvSpPr>
            <a:spLocks noGrp="1"/>
          </p:cNvSpPr>
          <p:nvPr>
            <p:ph type="ctrTitle"/>
          </p:nvPr>
        </p:nvSpPr>
        <p:spPr>
          <a:xfrm>
            <a:off x="477981" y="1122363"/>
            <a:ext cx="6380019" cy="3080267"/>
          </a:xfrm>
        </p:spPr>
        <p:txBody>
          <a:bodyPr anchor="b">
            <a:normAutofit/>
          </a:bodyPr>
          <a:lstStyle/>
          <a:p>
            <a:r>
              <a:rPr lang="en-US" sz="4800" dirty="0"/>
              <a:t>POLI 322: Israeli Political System</a:t>
            </a:r>
            <a:br>
              <a:rPr lang="en-US" sz="4800" dirty="0"/>
            </a:br>
            <a:r>
              <a:rPr lang="en-US" sz="4800" dirty="0"/>
              <a:t>Library Workshop</a:t>
            </a:r>
            <a:endParaRPr lang="en-CA" sz="4800" dirty="0"/>
          </a:p>
        </p:txBody>
      </p:sp>
      <p:sp>
        <p:nvSpPr>
          <p:cNvPr id="3" name="Subtitle 2">
            <a:extLst>
              <a:ext uri="{FF2B5EF4-FFF2-40B4-BE49-F238E27FC236}">
                <a16:creationId xmlns:a16="http://schemas.microsoft.com/office/drawing/2014/main" id="{C67E8AF3-5DCE-4946-BF78-60E3FCA4C258}"/>
              </a:ext>
            </a:extLst>
          </p:cNvPr>
          <p:cNvSpPr>
            <a:spLocks noGrp="1"/>
          </p:cNvSpPr>
          <p:nvPr>
            <p:ph type="subTitle" idx="1"/>
          </p:nvPr>
        </p:nvSpPr>
        <p:spPr>
          <a:xfrm>
            <a:off x="477981" y="4872922"/>
            <a:ext cx="3977640" cy="1738893"/>
          </a:xfrm>
        </p:spPr>
        <p:txBody>
          <a:bodyPr>
            <a:normAutofit lnSpcReduction="10000"/>
          </a:bodyPr>
          <a:lstStyle/>
          <a:p>
            <a:pPr>
              <a:lnSpc>
                <a:spcPct val="100000"/>
              </a:lnSpc>
            </a:pPr>
            <a:r>
              <a:rPr lang="en-US" sz="2000" dirty="0"/>
              <a:t>Michelle Lake</a:t>
            </a:r>
          </a:p>
          <a:p>
            <a:pPr>
              <a:lnSpc>
                <a:spcPct val="100000"/>
              </a:lnSpc>
            </a:pPr>
            <a:r>
              <a:rPr lang="en-US" sz="2000" dirty="0"/>
              <a:t>Political Science, SCPA, FPST and Government Information Librarian</a:t>
            </a:r>
          </a:p>
          <a:p>
            <a:pPr>
              <a:lnSpc>
                <a:spcPct val="100000"/>
              </a:lnSpc>
            </a:pPr>
            <a:r>
              <a:rPr lang="en-US" sz="2000" dirty="0"/>
              <a:t>Michelle.Lake@Concordia.ca</a:t>
            </a:r>
            <a:endParaRPr lang="en-CA" sz="20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37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7015BC-8CA3-4C37-B4FF-DC9CE8B78D6B}"/>
              </a:ext>
            </a:extLst>
          </p:cNvPr>
          <p:cNvSpPr>
            <a:spLocks noGrp="1"/>
          </p:cNvSpPr>
          <p:nvPr>
            <p:ph type="title"/>
          </p:nvPr>
        </p:nvSpPr>
        <p:spPr/>
        <p:txBody>
          <a:bodyPr>
            <a:noAutofit/>
          </a:bodyPr>
          <a:lstStyle/>
          <a:p>
            <a:r>
              <a:rPr lang="en-US" sz="3200" dirty="0"/>
              <a:t>Nikolenyi, C. (2020). The 2018 Municipal Elections in Jerusalem: A Tale of Fragmentation and Polarization. </a:t>
            </a:r>
            <a:r>
              <a:rPr lang="en-US" sz="3200" i="1" dirty="0"/>
              <a:t>Contemporary Review of the Middle East</a:t>
            </a:r>
            <a:r>
              <a:rPr lang="en-US" sz="3200" dirty="0"/>
              <a:t>, 71(1): pp. 6-24. </a:t>
            </a:r>
            <a:endParaRPr lang="en-CA" sz="3200" dirty="0"/>
          </a:p>
        </p:txBody>
      </p:sp>
      <p:pic>
        <p:nvPicPr>
          <p:cNvPr id="9" name="Content Placeholder 8">
            <a:extLst>
              <a:ext uri="{FF2B5EF4-FFF2-40B4-BE49-F238E27FC236}">
                <a16:creationId xmlns:a16="http://schemas.microsoft.com/office/drawing/2014/main" id="{52ED7628-EDC5-4A08-BF85-A704C35F9166}"/>
              </a:ext>
            </a:extLst>
          </p:cNvPr>
          <p:cNvPicPr>
            <a:picLocks noGrp="1" noChangeAspect="1"/>
          </p:cNvPicPr>
          <p:nvPr>
            <p:ph idx="1"/>
          </p:nvPr>
        </p:nvPicPr>
        <p:blipFill>
          <a:blip r:embed="rId2"/>
          <a:stretch>
            <a:fillRect/>
          </a:stretch>
        </p:blipFill>
        <p:spPr>
          <a:xfrm>
            <a:off x="484996" y="2641508"/>
            <a:ext cx="11004599" cy="3107048"/>
          </a:xfrm>
          <a:prstGeom prst="rect">
            <a:avLst/>
          </a:prstGeom>
        </p:spPr>
      </p:pic>
    </p:spTree>
    <p:extLst>
      <p:ext uri="{BB962C8B-B14F-4D97-AF65-F5344CB8AC3E}">
        <p14:creationId xmlns:p14="http://schemas.microsoft.com/office/powerpoint/2010/main" val="79957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CDC153-6B16-4A17-9DCE-0D1A18D4286A}"/>
              </a:ext>
            </a:extLst>
          </p:cNvPr>
          <p:cNvPicPr>
            <a:picLocks noChangeAspect="1"/>
          </p:cNvPicPr>
          <p:nvPr/>
        </p:nvPicPr>
        <p:blipFill>
          <a:blip r:embed="rId2"/>
          <a:stretch>
            <a:fillRect/>
          </a:stretch>
        </p:blipFill>
        <p:spPr>
          <a:xfrm>
            <a:off x="1099930" y="153435"/>
            <a:ext cx="10257183" cy="4622064"/>
          </a:xfrm>
          <a:prstGeom prst="rect">
            <a:avLst/>
          </a:prstGeom>
        </p:spPr>
      </p:pic>
      <p:sp>
        <p:nvSpPr>
          <p:cNvPr id="5" name="Arrow: Up 4">
            <a:extLst>
              <a:ext uri="{FF2B5EF4-FFF2-40B4-BE49-F238E27FC236}">
                <a16:creationId xmlns:a16="http://schemas.microsoft.com/office/drawing/2014/main" id="{251EEB21-5333-402A-97A3-6AA73AEBAA78}"/>
              </a:ext>
            </a:extLst>
          </p:cNvPr>
          <p:cNvSpPr/>
          <p:nvPr/>
        </p:nvSpPr>
        <p:spPr>
          <a:xfrm>
            <a:off x="1895060" y="3591339"/>
            <a:ext cx="954157" cy="1934818"/>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098E8409-7BBC-4FBC-A0B7-79F6D7EDE336}"/>
              </a:ext>
            </a:extLst>
          </p:cNvPr>
          <p:cNvPicPr>
            <a:picLocks noChangeAspect="1"/>
          </p:cNvPicPr>
          <p:nvPr/>
        </p:nvPicPr>
        <p:blipFill>
          <a:blip r:embed="rId3"/>
          <a:stretch>
            <a:fillRect/>
          </a:stretch>
        </p:blipFill>
        <p:spPr>
          <a:xfrm>
            <a:off x="0" y="656024"/>
            <a:ext cx="12192000" cy="5545951"/>
          </a:xfrm>
          <a:prstGeom prst="rect">
            <a:avLst/>
          </a:prstGeom>
        </p:spPr>
      </p:pic>
      <p:sp>
        <p:nvSpPr>
          <p:cNvPr id="7" name="Arrow: Up 6">
            <a:extLst>
              <a:ext uri="{FF2B5EF4-FFF2-40B4-BE49-F238E27FC236}">
                <a16:creationId xmlns:a16="http://schemas.microsoft.com/office/drawing/2014/main" id="{04506469-6FC9-46BC-BA58-A0B2BD916405}"/>
              </a:ext>
            </a:extLst>
          </p:cNvPr>
          <p:cNvSpPr/>
          <p:nvPr/>
        </p:nvSpPr>
        <p:spPr>
          <a:xfrm>
            <a:off x="2372138" y="4558748"/>
            <a:ext cx="954157" cy="1166191"/>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838B1C33-F55E-4AC2-925E-7CC4554B236F}"/>
              </a:ext>
            </a:extLst>
          </p:cNvPr>
          <p:cNvPicPr>
            <a:picLocks noChangeAspect="1"/>
          </p:cNvPicPr>
          <p:nvPr/>
        </p:nvPicPr>
        <p:blipFill>
          <a:blip r:embed="rId4"/>
          <a:stretch>
            <a:fillRect/>
          </a:stretch>
        </p:blipFill>
        <p:spPr>
          <a:xfrm>
            <a:off x="1895060" y="100316"/>
            <a:ext cx="8401880" cy="6657368"/>
          </a:xfrm>
          <a:prstGeom prst="rect">
            <a:avLst/>
          </a:prstGeom>
        </p:spPr>
      </p:pic>
    </p:spTree>
    <p:extLst>
      <p:ext uri="{BB962C8B-B14F-4D97-AF65-F5344CB8AC3E}">
        <p14:creationId xmlns:p14="http://schemas.microsoft.com/office/powerpoint/2010/main" val="12310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CF18D0A-3992-4AA6-8DDD-BB612C24E9C1}" type="slidenum">
              <a:rPr lang="en-US" altLang="en-US" sz="1200" smtClean="0">
                <a:solidFill>
                  <a:srgbClr val="898989"/>
                </a:solidFill>
              </a:rPr>
              <a:pPr>
                <a:spcBef>
                  <a:spcPct val="0"/>
                </a:spcBef>
                <a:buFontTx/>
                <a:buNone/>
              </a:pPr>
              <a:t>12</a:t>
            </a:fld>
            <a:endParaRPr lang="en-US" altLang="en-US" sz="1200" dirty="0">
              <a:solidFill>
                <a:srgbClr val="898989"/>
              </a:solidFill>
            </a:endParaRPr>
          </a:p>
        </p:txBody>
      </p:sp>
      <p:pic>
        <p:nvPicPr>
          <p:cNvPr id="2" name="Picture 1"/>
          <p:cNvPicPr>
            <a:picLocks noChangeAspect="1"/>
          </p:cNvPicPr>
          <p:nvPr/>
        </p:nvPicPr>
        <p:blipFill>
          <a:blip r:embed="rId2"/>
          <a:stretch>
            <a:fillRect/>
          </a:stretch>
        </p:blipFill>
        <p:spPr>
          <a:xfrm>
            <a:off x="1227909" y="382367"/>
            <a:ext cx="9483159" cy="6206586"/>
          </a:xfrm>
          <a:prstGeom prst="rect">
            <a:avLst/>
          </a:prstGeom>
        </p:spPr>
      </p:pic>
      <p:pic>
        <p:nvPicPr>
          <p:cNvPr id="55302" name="Picture 5"/>
          <p:cNvPicPr>
            <a:picLocks noChangeAspect="1"/>
          </p:cNvPicPr>
          <p:nvPr/>
        </p:nvPicPr>
        <p:blipFill>
          <a:blip r:embed="rId3">
            <a:extLst>
              <a:ext uri="{28A0092B-C50C-407E-A947-70E740481C1C}">
                <a14:useLocalDpi xmlns:a14="http://schemas.microsoft.com/office/drawing/2010/main" val="0"/>
              </a:ext>
            </a:extLst>
          </a:blip>
          <a:srcRect l="11713" t="31250" r="69547" b="7291"/>
          <a:stretch>
            <a:fillRect/>
          </a:stretch>
        </p:blipFill>
        <p:spPr bwMode="auto">
          <a:xfrm>
            <a:off x="2157328" y="770663"/>
            <a:ext cx="1944409" cy="358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42214A5-86AD-4AED-8975-F537FA642924}"/>
              </a:ext>
            </a:extLst>
          </p:cNvPr>
          <p:cNvSpPr/>
          <p:nvPr/>
        </p:nvSpPr>
        <p:spPr>
          <a:xfrm>
            <a:off x="2109424" y="881744"/>
            <a:ext cx="1992313" cy="960120"/>
          </a:xfrm>
          <a:prstGeom prst="rect">
            <a:avLst/>
          </a:prstGeom>
          <a:noFill/>
          <a:ln w="762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Tree>
    <p:extLst>
      <p:ext uri="{BB962C8B-B14F-4D97-AF65-F5344CB8AC3E}">
        <p14:creationId xmlns:p14="http://schemas.microsoft.com/office/powerpoint/2010/main" val="1755766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2" y="101640"/>
            <a:ext cx="10772775" cy="1658198"/>
          </a:xfrm>
        </p:spPr>
        <p:txBody>
          <a:bodyPr>
            <a:normAutofit/>
          </a:bodyPr>
          <a:lstStyle/>
          <a:p>
            <a:r>
              <a:rPr lang="en-US" sz="3200" dirty="0"/>
              <a:t>Subject Guide: Political Science</a:t>
            </a:r>
            <a:endParaRPr lang="en-CA" sz="3200" dirty="0"/>
          </a:p>
        </p:txBody>
      </p:sp>
      <p:pic>
        <p:nvPicPr>
          <p:cNvPr id="4" name="Content Placeholder 3"/>
          <p:cNvPicPr>
            <a:picLocks noGrp="1" noChangeAspect="1"/>
          </p:cNvPicPr>
          <p:nvPr>
            <p:ph idx="1"/>
          </p:nvPr>
        </p:nvPicPr>
        <p:blipFill>
          <a:blip r:embed="rId2"/>
          <a:stretch>
            <a:fillRect/>
          </a:stretch>
        </p:blipFill>
        <p:spPr>
          <a:xfrm>
            <a:off x="376372" y="1647153"/>
            <a:ext cx="4363795" cy="3767137"/>
          </a:xfrm>
          <a:prstGeom prst="rect">
            <a:avLst/>
          </a:prstGeom>
          <a:ln>
            <a:noFill/>
          </a:ln>
          <a:effectLst>
            <a:outerShdw blurRad="292100" dist="139700" dir="2700000" algn="tl" rotWithShape="0">
              <a:srgbClr val="333333">
                <a:alpha val="65000"/>
              </a:srgbClr>
            </a:outerShdw>
          </a:effectLst>
        </p:spPr>
      </p:pic>
      <p:sp>
        <p:nvSpPr>
          <p:cNvPr id="5" name="Up Arrow 4"/>
          <p:cNvSpPr/>
          <p:nvPr/>
        </p:nvSpPr>
        <p:spPr>
          <a:xfrm>
            <a:off x="798163" y="3530721"/>
            <a:ext cx="418454" cy="88340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3"/>
          <a:stretch>
            <a:fillRect/>
          </a:stretch>
        </p:blipFill>
        <p:spPr>
          <a:xfrm>
            <a:off x="5506500" y="1296773"/>
            <a:ext cx="5533628" cy="5468238"/>
          </a:xfrm>
          <a:prstGeom prst="rect">
            <a:avLst/>
          </a:prstGeom>
          <a:ln>
            <a:noFill/>
          </a:ln>
          <a:effectLst>
            <a:outerShdw blurRad="292100" dist="139700" dir="2700000" algn="tl" rotWithShape="0">
              <a:srgbClr val="333333">
                <a:alpha val="65000"/>
              </a:srgbClr>
            </a:outerShdw>
          </a:effectLst>
        </p:spPr>
      </p:pic>
      <p:sp>
        <p:nvSpPr>
          <p:cNvPr id="7" name="Right Arrow 6"/>
          <p:cNvSpPr/>
          <p:nvPr/>
        </p:nvSpPr>
        <p:spPr>
          <a:xfrm>
            <a:off x="6607592" y="4974956"/>
            <a:ext cx="767166" cy="2760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981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9E8C7E3-BF6C-4B01-8A17-13874C3341C0}"/>
              </a:ext>
            </a:extLst>
          </p:cNvPr>
          <p:cNvPicPr>
            <a:picLocks noChangeAspect="1"/>
          </p:cNvPicPr>
          <p:nvPr/>
        </p:nvPicPr>
        <p:blipFill>
          <a:blip r:embed="rId3"/>
          <a:stretch>
            <a:fillRect/>
          </a:stretch>
        </p:blipFill>
        <p:spPr>
          <a:xfrm>
            <a:off x="1100139" y="149929"/>
            <a:ext cx="9844086" cy="6461238"/>
          </a:xfrm>
          <a:prstGeom prst="rect">
            <a:avLst/>
          </a:prstGeom>
        </p:spPr>
      </p:pic>
      <p:sp>
        <p:nvSpPr>
          <p:cNvPr id="3" name="Arrow: Right 2">
            <a:extLst>
              <a:ext uri="{FF2B5EF4-FFF2-40B4-BE49-F238E27FC236}">
                <a16:creationId xmlns:a16="http://schemas.microsoft.com/office/drawing/2014/main" id="{EA54F097-8F31-48E3-89CA-12E973C30C8F}"/>
              </a:ext>
            </a:extLst>
          </p:cNvPr>
          <p:cNvSpPr/>
          <p:nvPr/>
        </p:nvSpPr>
        <p:spPr>
          <a:xfrm>
            <a:off x="4920712" y="1038385"/>
            <a:ext cx="1175288" cy="50369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11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39F6F2-A005-562D-1F66-EF6A408A1D7A}"/>
              </a:ext>
            </a:extLst>
          </p:cNvPr>
          <p:cNvPicPr>
            <a:picLocks noChangeAspect="1"/>
          </p:cNvPicPr>
          <p:nvPr/>
        </p:nvPicPr>
        <p:blipFill>
          <a:blip r:embed="rId2"/>
          <a:stretch>
            <a:fillRect/>
          </a:stretch>
        </p:blipFill>
        <p:spPr>
          <a:xfrm>
            <a:off x="0" y="540988"/>
            <a:ext cx="12192000" cy="5776022"/>
          </a:xfrm>
          <a:prstGeom prst="rect">
            <a:avLst/>
          </a:prstGeom>
        </p:spPr>
      </p:pic>
      <p:sp>
        <p:nvSpPr>
          <p:cNvPr id="2" name="Arrow: Left 1">
            <a:extLst>
              <a:ext uri="{FF2B5EF4-FFF2-40B4-BE49-F238E27FC236}">
                <a16:creationId xmlns:a16="http://schemas.microsoft.com/office/drawing/2014/main" id="{34A0DFAE-25DA-CB44-C84F-14A050EBD562}"/>
              </a:ext>
            </a:extLst>
          </p:cNvPr>
          <p:cNvSpPr/>
          <p:nvPr/>
        </p:nvSpPr>
        <p:spPr>
          <a:xfrm>
            <a:off x="6096000" y="3243020"/>
            <a:ext cx="707756" cy="371959"/>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78690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D3D746-078A-E683-217A-993D28938FAD}"/>
              </a:ext>
            </a:extLst>
          </p:cNvPr>
          <p:cNvPicPr>
            <a:picLocks noChangeAspect="1"/>
          </p:cNvPicPr>
          <p:nvPr/>
        </p:nvPicPr>
        <p:blipFill>
          <a:blip r:embed="rId2"/>
          <a:stretch>
            <a:fillRect/>
          </a:stretch>
        </p:blipFill>
        <p:spPr>
          <a:xfrm>
            <a:off x="-107076" y="0"/>
            <a:ext cx="6291680" cy="68580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D6910E7-E55E-C91D-0228-909103ABA625}"/>
              </a:ext>
            </a:extLst>
          </p:cNvPr>
          <p:cNvPicPr>
            <a:picLocks noChangeAspect="1"/>
          </p:cNvPicPr>
          <p:nvPr/>
        </p:nvPicPr>
        <p:blipFill>
          <a:blip r:embed="rId3"/>
          <a:stretch>
            <a:fillRect/>
          </a:stretch>
        </p:blipFill>
        <p:spPr>
          <a:xfrm>
            <a:off x="5905696" y="0"/>
            <a:ext cx="619018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956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3602736" cy="4526280"/>
          </a:xfrm>
        </p:spPr>
        <p:txBody>
          <a:bodyPr>
            <a:normAutofit/>
          </a:bodyPr>
          <a:lstStyle/>
          <a:p>
            <a:r>
              <a:rPr lang="en-US" dirty="0"/>
              <a:t>Types of sources</a:t>
            </a:r>
            <a:endParaRPr lang="en-CA"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092505" y="253218"/>
            <a:ext cx="6907237" cy="6344530"/>
          </a:xfrm>
        </p:spPr>
        <p:txBody>
          <a:bodyPr anchor="ctr">
            <a:normAutofit/>
          </a:bodyPr>
          <a:lstStyle/>
          <a:p>
            <a:pPr>
              <a:lnSpc>
                <a:spcPct val="100000"/>
              </a:lnSpc>
            </a:pPr>
            <a:r>
              <a:rPr lang="en-US" sz="1900" u="sng" dirty="0"/>
              <a:t>Primary sources:</a:t>
            </a:r>
            <a:r>
              <a:rPr lang="en-US" sz="1900" dirty="0"/>
              <a:t>  are </a:t>
            </a:r>
            <a:r>
              <a:rPr lang="en-CA" sz="1900" dirty="0"/>
              <a:t>first-hand testimony or direct evidence concerning a topic under investigation. Created by witnesses or recorders who experienced the events or conditions being documented. </a:t>
            </a:r>
          </a:p>
          <a:p>
            <a:pPr>
              <a:lnSpc>
                <a:spcPct val="100000"/>
              </a:lnSpc>
            </a:pPr>
            <a:r>
              <a:rPr lang="en-CA" sz="1900" dirty="0"/>
              <a:t>Includes </a:t>
            </a:r>
            <a:r>
              <a:rPr lang="en-US" sz="1900" dirty="0"/>
              <a:t>government publications, websites or statistics written and published by governments, publications and websites written and published by international organizations, non-governmental organizations, independent institutions, news and media sources including newspapers, news websites and other media.</a:t>
            </a:r>
          </a:p>
          <a:p>
            <a:pPr>
              <a:lnSpc>
                <a:spcPct val="100000"/>
              </a:lnSpc>
            </a:pPr>
            <a:endParaRPr lang="en-US" sz="1900" dirty="0"/>
          </a:p>
          <a:p>
            <a:pPr>
              <a:lnSpc>
                <a:spcPct val="100000"/>
              </a:lnSpc>
            </a:pPr>
            <a:endParaRPr lang="en-US" sz="1900" dirty="0"/>
          </a:p>
          <a:p>
            <a:pPr>
              <a:lnSpc>
                <a:spcPct val="100000"/>
              </a:lnSpc>
            </a:pPr>
            <a:r>
              <a:rPr lang="en-US" sz="1900" u="sng" dirty="0"/>
              <a:t>Academic Secondary Sources</a:t>
            </a:r>
            <a:r>
              <a:rPr lang="en-US" sz="1900" dirty="0"/>
              <a:t>: books and journal articles written by academic researchers, affiliated with universities, colleges and other academic institutions, usually having gone through a peer review process.  Published by university presses and in academic journals. </a:t>
            </a:r>
            <a:endParaRPr lang="en-CA" sz="1900" dirty="0"/>
          </a:p>
        </p:txBody>
      </p:sp>
    </p:spTree>
    <p:extLst>
      <p:ext uri="{BB962C8B-B14F-4D97-AF65-F5344CB8AC3E}">
        <p14:creationId xmlns:p14="http://schemas.microsoft.com/office/powerpoint/2010/main" val="342247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76A8-A3CF-6F1E-13E6-0E7005269E07}"/>
              </a:ext>
            </a:extLst>
          </p:cNvPr>
          <p:cNvSpPr>
            <a:spLocks noGrp="1"/>
          </p:cNvSpPr>
          <p:nvPr>
            <p:ph type="title" idx="4294967295"/>
          </p:nvPr>
        </p:nvSpPr>
        <p:spPr>
          <a:xfrm>
            <a:off x="580262" y="0"/>
            <a:ext cx="10169525" cy="1179513"/>
          </a:xfrm>
        </p:spPr>
        <p:txBody>
          <a:bodyPr/>
          <a:lstStyle/>
          <a:p>
            <a:pPr algn="ctr"/>
            <a:r>
              <a:rPr lang="en-US" dirty="0"/>
              <a:t>Israel Democracy Institute </a:t>
            </a:r>
            <a:endParaRPr lang="en-CA" dirty="0"/>
          </a:p>
        </p:txBody>
      </p:sp>
      <p:pic>
        <p:nvPicPr>
          <p:cNvPr id="5" name="Picture 4">
            <a:extLst>
              <a:ext uri="{FF2B5EF4-FFF2-40B4-BE49-F238E27FC236}">
                <a16:creationId xmlns:a16="http://schemas.microsoft.com/office/drawing/2014/main" id="{A6014107-88DB-FEE6-509B-C9265D3F267D}"/>
              </a:ext>
            </a:extLst>
          </p:cNvPr>
          <p:cNvPicPr>
            <a:picLocks noChangeAspect="1"/>
          </p:cNvPicPr>
          <p:nvPr/>
        </p:nvPicPr>
        <p:blipFill>
          <a:blip r:embed="rId2"/>
          <a:stretch>
            <a:fillRect/>
          </a:stretch>
        </p:blipFill>
        <p:spPr>
          <a:xfrm>
            <a:off x="1225155" y="922150"/>
            <a:ext cx="8740255" cy="5699622"/>
          </a:xfrm>
          <a:prstGeom prst="rect">
            <a:avLst/>
          </a:prstGeom>
        </p:spPr>
      </p:pic>
      <p:sp>
        <p:nvSpPr>
          <p:cNvPr id="3" name="Callout: Right Arrow 2">
            <a:extLst>
              <a:ext uri="{FF2B5EF4-FFF2-40B4-BE49-F238E27FC236}">
                <a16:creationId xmlns:a16="http://schemas.microsoft.com/office/drawing/2014/main" id="{AEF315EF-517D-6E4E-B770-8A35853ADE49}"/>
              </a:ext>
            </a:extLst>
          </p:cNvPr>
          <p:cNvSpPr/>
          <p:nvPr/>
        </p:nvSpPr>
        <p:spPr>
          <a:xfrm>
            <a:off x="131736" y="1658319"/>
            <a:ext cx="1743559" cy="1179513"/>
          </a:xfrm>
          <a:prstGeom prst="rightArrowCallou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Click to find more information on the most recent election</a:t>
            </a:r>
            <a:endParaRPr lang="en-CA" sz="1200" dirty="0"/>
          </a:p>
        </p:txBody>
      </p:sp>
      <p:sp>
        <p:nvSpPr>
          <p:cNvPr id="4" name="Callout: Left Arrow 3">
            <a:extLst>
              <a:ext uri="{FF2B5EF4-FFF2-40B4-BE49-F238E27FC236}">
                <a16:creationId xmlns:a16="http://schemas.microsoft.com/office/drawing/2014/main" id="{AF35506C-14BA-865B-0308-E9514D66818F}"/>
              </a:ext>
            </a:extLst>
          </p:cNvPr>
          <p:cNvSpPr/>
          <p:nvPr/>
        </p:nvSpPr>
        <p:spPr>
          <a:xfrm>
            <a:off x="9585702" y="4835472"/>
            <a:ext cx="2448732" cy="1330978"/>
          </a:xfrm>
          <a:prstGeom prst="leftArrowCallou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Click on each party name for background information, candidates and election results</a:t>
            </a:r>
            <a:endParaRPr lang="en-CA" sz="1400" dirty="0"/>
          </a:p>
        </p:txBody>
      </p:sp>
    </p:spTree>
    <p:extLst>
      <p:ext uri="{BB962C8B-B14F-4D97-AF65-F5344CB8AC3E}">
        <p14:creationId xmlns:p14="http://schemas.microsoft.com/office/powerpoint/2010/main" val="34670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0205-6694-7315-D9EE-2E4686203AF6}"/>
              </a:ext>
            </a:extLst>
          </p:cNvPr>
          <p:cNvSpPr>
            <a:spLocks noGrp="1"/>
          </p:cNvSpPr>
          <p:nvPr>
            <p:ph type="title"/>
          </p:nvPr>
        </p:nvSpPr>
        <p:spPr/>
        <p:txBody>
          <a:bodyPr>
            <a:normAutofit fontScale="90000"/>
          </a:bodyPr>
          <a:lstStyle/>
          <a:p>
            <a:r>
              <a:rPr lang="en-US" dirty="0"/>
              <a:t>National Library of Israel: Primary Sources &amp; Election Chronicles</a:t>
            </a:r>
            <a:endParaRPr lang="en-CA" dirty="0"/>
          </a:p>
        </p:txBody>
      </p:sp>
      <p:pic>
        <p:nvPicPr>
          <p:cNvPr id="5" name="Content Placeholder 4">
            <a:extLst>
              <a:ext uri="{FF2B5EF4-FFF2-40B4-BE49-F238E27FC236}">
                <a16:creationId xmlns:a16="http://schemas.microsoft.com/office/drawing/2014/main" id="{923DE970-DD9D-DADC-0C07-FDE7FC52798F}"/>
              </a:ext>
            </a:extLst>
          </p:cNvPr>
          <p:cNvPicPr>
            <a:picLocks noGrp="1" noChangeAspect="1"/>
          </p:cNvPicPr>
          <p:nvPr>
            <p:ph idx="1"/>
          </p:nvPr>
        </p:nvPicPr>
        <p:blipFill>
          <a:blip r:embed="rId2"/>
          <a:stretch>
            <a:fillRect/>
          </a:stretch>
        </p:blipFill>
        <p:spPr>
          <a:xfrm>
            <a:off x="2652402" y="2032919"/>
            <a:ext cx="6259236" cy="4825081"/>
          </a:xfrm>
        </p:spPr>
      </p:pic>
    </p:spTree>
    <p:extLst>
      <p:ext uri="{BB962C8B-B14F-4D97-AF65-F5344CB8AC3E}">
        <p14:creationId xmlns:p14="http://schemas.microsoft.com/office/powerpoint/2010/main" val="318002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p:txBody>
          <a:bodyPr/>
          <a:lstStyle/>
          <a:p>
            <a:r>
              <a:rPr lang="en-US" dirty="0"/>
              <a:t>Who am I?</a:t>
            </a:r>
            <a:endParaRPr lang="en-CA" dirty="0"/>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473202" y="2118277"/>
            <a:ext cx="11452860" cy="4326255"/>
          </a:xfrm>
        </p:spPr>
        <p:txBody>
          <a:bodyPr>
            <a:normAutofit fontScale="85000" lnSpcReduction="20000"/>
          </a:bodyPr>
          <a:lstStyle/>
          <a:p>
            <a:pPr marL="0" indent="0">
              <a:buNone/>
            </a:pPr>
            <a:r>
              <a:rPr lang="en-US" altLang="en-US" dirty="0"/>
              <a:t>Michelle Lake, librarian for Political Science, the School of Community and Public Affairs, First Peoples Studies, and Government Publications</a:t>
            </a:r>
          </a:p>
          <a:p>
            <a:pPr marL="0" indent="0">
              <a:buNone/>
            </a:pPr>
            <a:endParaRPr lang="en-US" altLang="en-US" dirty="0">
              <a:hlinkClick r:id="" action="ppaction://noaction"/>
            </a:endParaRPr>
          </a:p>
          <a:p>
            <a:pPr marL="0" indent="0">
              <a:buNone/>
            </a:pPr>
            <a:r>
              <a:rPr lang="en-US" altLang="en-US" dirty="0">
                <a:hlinkClick r:id="" action="ppaction://noaction"/>
              </a:rPr>
              <a:t>Michelle.Lake@Concordia.ca</a:t>
            </a:r>
            <a:r>
              <a:rPr lang="en-US" altLang="en-US" dirty="0"/>
              <a:t> / Make an appointment or ask a question</a:t>
            </a:r>
          </a:p>
          <a:p>
            <a:pPr marL="0" indent="0">
              <a:buNone/>
            </a:pPr>
            <a:endParaRPr lang="en-US" altLang="en-US" dirty="0"/>
          </a:p>
          <a:p>
            <a:pPr marL="0" indent="0">
              <a:buNone/>
            </a:pPr>
            <a:r>
              <a:rPr lang="en-US" altLang="en-US" dirty="0"/>
              <a:t>What do I do?</a:t>
            </a:r>
          </a:p>
          <a:p>
            <a:pPr lvl="1"/>
            <a:r>
              <a:rPr lang="en-US" altLang="en-US" dirty="0"/>
              <a:t>Provide research support</a:t>
            </a:r>
          </a:p>
          <a:p>
            <a:pPr lvl="1"/>
            <a:r>
              <a:rPr lang="en-US" altLang="en-US" dirty="0"/>
              <a:t>Help students with library databases  </a:t>
            </a:r>
          </a:p>
          <a:p>
            <a:pPr lvl="1"/>
            <a:r>
              <a:rPr lang="en-US" altLang="en-US" dirty="0"/>
              <a:t>Help students find and access materials they need</a:t>
            </a:r>
          </a:p>
          <a:p>
            <a:pPr lvl="1"/>
            <a:r>
              <a:rPr lang="en-US" altLang="en-US" dirty="0"/>
              <a:t>Help with citation issues</a:t>
            </a:r>
          </a:p>
          <a:p>
            <a:pPr lvl="1"/>
            <a:r>
              <a:rPr lang="en-US" altLang="en-US" dirty="0"/>
              <a:t>Choose the books we buy for the above subject areas</a:t>
            </a:r>
            <a:endParaRPr lang="en-CA" altLang="en-US" dirty="0"/>
          </a:p>
          <a:p>
            <a:endParaRPr lang="en-CA"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0" y="-182256"/>
            <a:ext cx="12272210" cy="1658198"/>
          </a:xfrm>
        </p:spPr>
        <p:txBody>
          <a:bodyPr>
            <a:normAutofit/>
          </a:bodyPr>
          <a:lstStyle/>
          <a:p>
            <a:pPr algn="ctr"/>
            <a:r>
              <a:rPr lang="en-US" sz="2800" dirty="0"/>
              <a:t>Searching News sources: </a:t>
            </a:r>
            <a:br>
              <a:rPr lang="en-US" sz="2800" dirty="0"/>
            </a:br>
            <a:r>
              <a:rPr lang="en-US" sz="2800" dirty="0"/>
              <a:t>International </a:t>
            </a:r>
            <a:r>
              <a:rPr lang="en-US" sz="2800" dirty="0" err="1"/>
              <a:t>Newsstream</a:t>
            </a:r>
            <a:endParaRPr lang="en-CA" sz="2800" dirty="0"/>
          </a:p>
        </p:txBody>
      </p:sp>
      <p:pic>
        <p:nvPicPr>
          <p:cNvPr id="9" name="Picture 8">
            <a:extLst>
              <a:ext uri="{FF2B5EF4-FFF2-40B4-BE49-F238E27FC236}">
                <a16:creationId xmlns:a16="http://schemas.microsoft.com/office/drawing/2014/main" id="{00951507-93F0-D30C-8970-1A0B83C74950}"/>
              </a:ext>
            </a:extLst>
          </p:cNvPr>
          <p:cNvPicPr>
            <a:picLocks noChangeAspect="1"/>
          </p:cNvPicPr>
          <p:nvPr/>
        </p:nvPicPr>
        <p:blipFill>
          <a:blip r:embed="rId2"/>
          <a:stretch>
            <a:fillRect/>
          </a:stretch>
        </p:blipFill>
        <p:spPr>
          <a:xfrm>
            <a:off x="0" y="1075733"/>
            <a:ext cx="12192000" cy="4263192"/>
          </a:xfrm>
          <a:prstGeom prst="rect">
            <a:avLst/>
          </a:prstGeom>
        </p:spPr>
      </p:pic>
      <p:pic>
        <p:nvPicPr>
          <p:cNvPr id="6" name="Picture 5"/>
          <p:cNvPicPr>
            <a:picLocks noChangeAspect="1"/>
          </p:cNvPicPr>
          <p:nvPr/>
        </p:nvPicPr>
        <p:blipFill>
          <a:blip r:embed="rId3"/>
          <a:stretch>
            <a:fillRect/>
          </a:stretch>
        </p:blipFill>
        <p:spPr>
          <a:xfrm>
            <a:off x="4779511" y="4186556"/>
            <a:ext cx="3580397" cy="2580355"/>
          </a:xfrm>
          <a:prstGeom prst="rect">
            <a:avLst/>
          </a:prstGeom>
        </p:spPr>
      </p:pic>
      <p:pic>
        <p:nvPicPr>
          <p:cNvPr id="5" name="Picture 4"/>
          <p:cNvPicPr>
            <a:picLocks noChangeAspect="1"/>
          </p:cNvPicPr>
          <p:nvPr/>
        </p:nvPicPr>
        <p:blipFill>
          <a:blip r:embed="rId4"/>
          <a:stretch>
            <a:fillRect/>
          </a:stretch>
        </p:blipFill>
        <p:spPr>
          <a:xfrm>
            <a:off x="8359908" y="4191774"/>
            <a:ext cx="3561097" cy="2666226"/>
          </a:xfrm>
          <a:prstGeom prst="rect">
            <a:avLst/>
          </a:prstGeom>
        </p:spPr>
      </p:pic>
    </p:spTree>
    <p:extLst>
      <p:ext uri="{BB962C8B-B14F-4D97-AF65-F5344CB8AC3E}">
        <p14:creationId xmlns:p14="http://schemas.microsoft.com/office/powerpoint/2010/main" val="1984775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3A1DB-662C-4AA0-9392-6B6629646928}"/>
              </a:ext>
            </a:extLst>
          </p:cNvPr>
          <p:cNvPicPr>
            <a:picLocks noChangeAspect="1"/>
          </p:cNvPicPr>
          <p:nvPr/>
        </p:nvPicPr>
        <p:blipFill>
          <a:blip r:embed="rId2"/>
          <a:stretch>
            <a:fillRect/>
          </a:stretch>
        </p:blipFill>
        <p:spPr>
          <a:xfrm>
            <a:off x="0" y="1509126"/>
            <a:ext cx="12192000" cy="5133975"/>
          </a:xfrm>
          <a:prstGeom prst="rect">
            <a:avLst/>
          </a:prstGeom>
        </p:spPr>
      </p:pic>
      <p:sp>
        <p:nvSpPr>
          <p:cNvPr id="2" name="Title 1">
            <a:extLst>
              <a:ext uri="{FF2B5EF4-FFF2-40B4-BE49-F238E27FC236}">
                <a16:creationId xmlns:a16="http://schemas.microsoft.com/office/drawing/2014/main" id="{6E716428-030C-44A2-8325-E4888AB30969}"/>
              </a:ext>
            </a:extLst>
          </p:cNvPr>
          <p:cNvSpPr>
            <a:spLocks noGrp="1"/>
          </p:cNvSpPr>
          <p:nvPr>
            <p:ph type="title"/>
          </p:nvPr>
        </p:nvSpPr>
        <p:spPr>
          <a:xfrm>
            <a:off x="1115568" y="329550"/>
            <a:ext cx="10168128" cy="1179576"/>
          </a:xfrm>
        </p:spPr>
        <p:txBody>
          <a:bodyPr/>
          <a:lstStyle/>
          <a:p>
            <a:r>
              <a:rPr lang="en-US" dirty="0"/>
              <a:t>Searching news sources: Jerusalem Post</a:t>
            </a:r>
            <a:endParaRPr lang="en-CA" dirty="0"/>
          </a:p>
        </p:txBody>
      </p:sp>
    </p:spTree>
    <p:extLst>
      <p:ext uri="{BB962C8B-B14F-4D97-AF65-F5344CB8AC3E}">
        <p14:creationId xmlns:p14="http://schemas.microsoft.com/office/powerpoint/2010/main" val="16005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14E16B-4E26-480C-8490-497445423DEF}"/>
              </a:ext>
            </a:extLst>
          </p:cNvPr>
          <p:cNvPicPr>
            <a:picLocks noChangeAspect="1"/>
          </p:cNvPicPr>
          <p:nvPr/>
        </p:nvPicPr>
        <p:blipFill>
          <a:blip r:embed="rId2"/>
          <a:stretch>
            <a:fillRect/>
          </a:stretch>
        </p:blipFill>
        <p:spPr>
          <a:xfrm>
            <a:off x="0" y="586610"/>
            <a:ext cx="12192000" cy="5684780"/>
          </a:xfrm>
          <a:prstGeom prst="rect">
            <a:avLst/>
          </a:prstGeom>
        </p:spPr>
      </p:pic>
      <p:pic>
        <p:nvPicPr>
          <p:cNvPr id="3" name="Picture 2">
            <a:extLst>
              <a:ext uri="{FF2B5EF4-FFF2-40B4-BE49-F238E27FC236}">
                <a16:creationId xmlns:a16="http://schemas.microsoft.com/office/drawing/2014/main" id="{2F9497CB-CEEE-4621-B55B-E0ADBC32C663}"/>
              </a:ext>
            </a:extLst>
          </p:cNvPr>
          <p:cNvPicPr>
            <a:picLocks noChangeAspect="1"/>
          </p:cNvPicPr>
          <p:nvPr/>
        </p:nvPicPr>
        <p:blipFill>
          <a:blip r:embed="rId3"/>
          <a:stretch>
            <a:fillRect/>
          </a:stretch>
        </p:blipFill>
        <p:spPr>
          <a:xfrm>
            <a:off x="9242401" y="4108791"/>
            <a:ext cx="2433784" cy="2446394"/>
          </a:xfrm>
          <a:prstGeom prst="rect">
            <a:avLst/>
          </a:prstGeom>
        </p:spPr>
      </p:pic>
    </p:spTree>
    <p:extLst>
      <p:ext uri="{BB962C8B-B14F-4D97-AF65-F5344CB8AC3E}">
        <p14:creationId xmlns:p14="http://schemas.microsoft.com/office/powerpoint/2010/main" val="310207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7223" y="-174235"/>
            <a:ext cx="10772775" cy="1658198"/>
          </a:xfrm>
        </p:spPr>
        <p:txBody>
          <a:bodyPr/>
          <a:lstStyle/>
          <a:p>
            <a:r>
              <a:rPr lang="en-US" dirty="0"/>
              <a:t>Searching news sources: </a:t>
            </a:r>
            <a:r>
              <a:rPr lang="en-CA" dirty="0"/>
              <a:t>Jerusalem Post</a:t>
            </a:r>
          </a:p>
        </p:txBody>
      </p:sp>
      <p:sp>
        <p:nvSpPr>
          <p:cNvPr id="6" name="Rectangle 5"/>
          <p:cNvSpPr/>
          <p:nvPr/>
        </p:nvSpPr>
        <p:spPr>
          <a:xfrm>
            <a:off x="328863" y="2358189"/>
            <a:ext cx="5385135" cy="32405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t>This database is an online archive and all the historical newspaper images have been scanned as PDFs.</a:t>
            </a:r>
          </a:p>
          <a:p>
            <a:pPr algn="ctr"/>
            <a:endParaRPr lang="en-US" sz="2000" dirty="0"/>
          </a:p>
          <a:p>
            <a:pPr algn="ctr"/>
            <a:r>
              <a:rPr lang="en-US" sz="2000" dirty="0"/>
              <a:t>When you search for keywords, they will be highlighted throughout the scanned image.</a:t>
            </a:r>
          </a:p>
          <a:p>
            <a:pPr algn="ctr"/>
            <a:endParaRPr lang="en-US" sz="2000" dirty="0"/>
          </a:p>
          <a:p>
            <a:pPr algn="ctr"/>
            <a:r>
              <a:rPr lang="en-US" sz="2000" dirty="0"/>
              <a:t>You can download and save the PDF images of the newspaper.</a:t>
            </a:r>
            <a:endParaRPr lang="en-CA" sz="2000" dirty="0"/>
          </a:p>
        </p:txBody>
      </p:sp>
      <p:pic>
        <p:nvPicPr>
          <p:cNvPr id="3" name="Picture 2">
            <a:extLst>
              <a:ext uri="{FF2B5EF4-FFF2-40B4-BE49-F238E27FC236}">
                <a16:creationId xmlns:a16="http://schemas.microsoft.com/office/drawing/2014/main" id="{A73041B6-17F7-41D8-B5DA-EF4CA759E639}"/>
              </a:ext>
            </a:extLst>
          </p:cNvPr>
          <p:cNvPicPr>
            <a:picLocks noChangeAspect="1"/>
          </p:cNvPicPr>
          <p:nvPr/>
        </p:nvPicPr>
        <p:blipFill>
          <a:blip r:embed="rId2"/>
          <a:stretch>
            <a:fillRect/>
          </a:stretch>
        </p:blipFill>
        <p:spPr>
          <a:xfrm>
            <a:off x="6698275" y="1483963"/>
            <a:ext cx="3781425" cy="4962525"/>
          </a:xfrm>
          <a:prstGeom prst="rect">
            <a:avLst/>
          </a:prstGeom>
        </p:spPr>
      </p:pic>
    </p:spTree>
    <p:extLst>
      <p:ext uri="{BB962C8B-B14F-4D97-AF65-F5344CB8AC3E}">
        <p14:creationId xmlns:p14="http://schemas.microsoft.com/office/powerpoint/2010/main" val="1749037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49" y="-150172"/>
            <a:ext cx="10772775" cy="1658198"/>
          </a:xfrm>
        </p:spPr>
        <p:txBody>
          <a:bodyPr>
            <a:normAutofit/>
          </a:bodyPr>
          <a:lstStyle/>
          <a:p>
            <a:pPr algn="ctr"/>
            <a:r>
              <a:rPr lang="en-US" sz="3200" dirty="0"/>
              <a:t>Advanced Google – searching smarter</a:t>
            </a:r>
            <a:endParaRPr lang="en-CA" sz="3200" dirty="0"/>
          </a:p>
        </p:txBody>
      </p:sp>
      <p:pic>
        <p:nvPicPr>
          <p:cNvPr id="4" name="Picture 3">
            <a:extLst>
              <a:ext uri="{FF2B5EF4-FFF2-40B4-BE49-F238E27FC236}">
                <a16:creationId xmlns:a16="http://schemas.microsoft.com/office/drawing/2014/main" id="{8EE1B98F-F1C7-D7FC-EEFD-49AD0CB0A15D}"/>
              </a:ext>
            </a:extLst>
          </p:cNvPr>
          <p:cNvPicPr>
            <a:picLocks noChangeAspect="1"/>
          </p:cNvPicPr>
          <p:nvPr/>
        </p:nvPicPr>
        <p:blipFill>
          <a:blip r:embed="rId2"/>
          <a:stretch>
            <a:fillRect/>
          </a:stretch>
        </p:blipFill>
        <p:spPr>
          <a:xfrm>
            <a:off x="358442" y="900628"/>
            <a:ext cx="9969667" cy="5507437"/>
          </a:xfrm>
          <a:prstGeom prst="rect">
            <a:avLst/>
          </a:prstGeom>
        </p:spPr>
      </p:pic>
      <p:sp>
        <p:nvSpPr>
          <p:cNvPr id="9" name="Rectangle 8"/>
          <p:cNvSpPr/>
          <p:nvPr/>
        </p:nvSpPr>
        <p:spPr>
          <a:xfrm>
            <a:off x="8889604" y="1893571"/>
            <a:ext cx="1512720" cy="4238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a:t>
            </a:r>
            <a:endParaRPr lang="en-CA" dirty="0"/>
          </a:p>
        </p:txBody>
      </p:sp>
      <p:sp>
        <p:nvSpPr>
          <p:cNvPr id="10" name="Rectangle 9"/>
          <p:cNvSpPr/>
          <p:nvPr/>
        </p:nvSpPr>
        <p:spPr>
          <a:xfrm>
            <a:off x="8880837" y="2366870"/>
            <a:ext cx="1520740" cy="3839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“phrase search”</a:t>
            </a:r>
            <a:endParaRPr lang="en-CA" sz="1600" dirty="0"/>
          </a:p>
        </p:txBody>
      </p:sp>
      <p:sp>
        <p:nvSpPr>
          <p:cNvPr id="11" name="Rectangle 10"/>
          <p:cNvSpPr/>
          <p:nvPr/>
        </p:nvSpPr>
        <p:spPr>
          <a:xfrm>
            <a:off x="8889604" y="2800270"/>
            <a:ext cx="1520741" cy="3887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a:t>
            </a:r>
            <a:endParaRPr lang="en-CA" dirty="0"/>
          </a:p>
        </p:txBody>
      </p:sp>
      <p:sp>
        <p:nvSpPr>
          <p:cNvPr id="7" name="Rounded Rectangle 6"/>
          <p:cNvSpPr/>
          <p:nvPr/>
        </p:nvSpPr>
        <p:spPr>
          <a:xfrm>
            <a:off x="358442" y="5364457"/>
            <a:ext cx="10491537" cy="35292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Left Arrow 7"/>
          <p:cNvSpPr/>
          <p:nvPr/>
        </p:nvSpPr>
        <p:spPr>
          <a:xfrm>
            <a:off x="8442397" y="4395479"/>
            <a:ext cx="1082842" cy="368968"/>
          </a:xfrm>
          <a:prstGeom prst="leftArrow">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2448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3" descr="Books on a table">
            <a:extLst>
              <a:ext uri="{FF2B5EF4-FFF2-40B4-BE49-F238E27FC236}">
                <a16:creationId xmlns:a16="http://schemas.microsoft.com/office/drawing/2014/main" id="{BBDD9C39-F9DD-9CEE-72D4-83C907501F50}"/>
              </a:ext>
            </a:extLst>
          </p:cNvPr>
          <p:cNvPicPr>
            <a:picLocks noChangeAspect="1"/>
          </p:cNvPicPr>
          <p:nvPr/>
        </p:nvPicPr>
        <p:blipFill rotWithShape="1">
          <a:blip r:embed="rId2"/>
          <a:srcRect t="15730"/>
          <a:stretch/>
        </p:blipFill>
        <p:spPr>
          <a:xfrm>
            <a:off x="20" y="-22"/>
            <a:ext cx="12191977" cy="6858022"/>
          </a:xfrm>
          <a:prstGeom prst="rect">
            <a:avLst/>
          </a:prstGeom>
        </p:spPr>
      </p:pic>
      <p:sp>
        <p:nvSpPr>
          <p:cNvPr id="23"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28F7C4-47FA-4A26-9B6C-9D476786C698}"/>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6000" dirty="0">
                <a:solidFill>
                  <a:schemeClr val="bg1"/>
                </a:solidFill>
              </a:rPr>
              <a:t>Scholarly Sources: Books and Articles</a:t>
            </a:r>
          </a:p>
        </p:txBody>
      </p:sp>
      <p:sp>
        <p:nvSpPr>
          <p:cNvPr id="2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682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4094731799"/>
              </p:ext>
            </p:extLst>
          </p:nvPr>
        </p:nvGraphicFramePr>
        <p:xfrm>
          <a:off x="841248" y="221443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413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922707410"/>
              </p:ext>
            </p:extLst>
          </p:nvPr>
        </p:nvGraphicFramePr>
        <p:xfrm>
          <a:off x="841248" y="221443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77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22" y="514533"/>
            <a:ext cx="10175631" cy="990600"/>
          </a:xfrm>
        </p:spPr>
        <p:txBody>
          <a:bodyPr rtlCol="0">
            <a:normAutofit/>
          </a:bodyPr>
          <a:lstStyle/>
          <a:p>
            <a:pPr algn="ctr">
              <a:defRPr/>
            </a:pPr>
            <a:r>
              <a:rPr lang="en-US" dirty="0"/>
              <a:t>Avoid Searching with Linking words</a:t>
            </a:r>
            <a:endParaRPr lang="en-CA" dirty="0"/>
          </a:p>
        </p:txBody>
      </p:sp>
      <p:sp>
        <p:nvSpPr>
          <p:cNvPr id="16387" name="Content Placeholder 2"/>
          <p:cNvSpPr>
            <a:spLocks noGrp="1"/>
          </p:cNvSpPr>
          <p:nvPr>
            <p:ph idx="1"/>
          </p:nvPr>
        </p:nvSpPr>
        <p:spPr>
          <a:xfrm>
            <a:off x="937847" y="2163426"/>
            <a:ext cx="6495766" cy="4910855"/>
          </a:xfrm>
        </p:spPr>
        <p:txBody>
          <a:bodyPr>
            <a:noAutofit/>
          </a:bodyPr>
          <a:lstStyle/>
          <a:p>
            <a:pPr>
              <a:buFont typeface="Arial" panose="020B0604020202020204" pitchFamily="34" charset="0"/>
              <a:buChar char="•"/>
            </a:pPr>
            <a:r>
              <a:rPr lang="en-US" altLang="en-US" sz="2000" dirty="0">
                <a:solidFill>
                  <a:schemeClr val="tx1"/>
                </a:solidFill>
              </a:rPr>
              <a:t>Effects  </a:t>
            </a:r>
          </a:p>
          <a:p>
            <a:pPr>
              <a:buFont typeface="Arial" panose="020B0604020202020204" pitchFamily="34" charset="0"/>
              <a:buChar char="•"/>
            </a:pPr>
            <a:r>
              <a:rPr lang="en-US" altLang="en-US" sz="2000" dirty="0">
                <a:solidFill>
                  <a:schemeClr val="tx1"/>
                </a:solidFill>
              </a:rPr>
              <a:t>Impact </a:t>
            </a:r>
          </a:p>
          <a:p>
            <a:pPr>
              <a:buFont typeface="Arial" panose="020B0604020202020204" pitchFamily="34" charset="0"/>
              <a:buChar char="•"/>
            </a:pPr>
            <a:r>
              <a:rPr lang="en-US" altLang="en-US" sz="2000" dirty="0">
                <a:solidFill>
                  <a:schemeClr val="tx1"/>
                </a:solidFill>
              </a:rPr>
              <a:t>Consequences  </a:t>
            </a:r>
          </a:p>
          <a:p>
            <a:pPr>
              <a:buFont typeface="Arial" panose="020B0604020202020204" pitchFamily="34" charset="0"/>
              <a:buChar char="•"/>
            </a:pPr>
            <a:r>
              <a:rPr lang="en-US" altLang="en-US" sz="2000" dirty="0">
                <a:solidFill>
                  <a:schemeClr val="tx1"/>
                </a:solidFill>
              </a:rPr>
              <a:t>Influence </a:t>
            </a:r>
          </a:p>
          <a:p>
            <a:pPr>
              <a:buFont typeface="Arial" panose="020B0604020202020204" pitchFamily="34" charset="0"/>
              <a:buChar char="•"/>
            </a:pPr>
            <a:r>
              <a:rPr lang="en-US" altLang="en-US" sz="2000" dirty="0">
                <a:solidFill>
                  <a:schemeClr val="tx1"/>
                </a:solidFill>
              </a:rPr>
              <a:t>Results</a:t>
            </a:r>
          </a:p>
          <a:p>
            <a:pPr>
              <a:buFont typeface="Arial" panose="020B0604020202020204" pitchFamily="34" charset="0"/>
              <a:buChar char="•"/>
            </a:pPr>
            <a:r>
              <a:rPr lang="en-US" altLang="en-US" sz="2000" dirty="0">
                <a:solidFill>
                  <a:schemeClr val="tx1"/>
                </a:solidFill>
              </a:rPr>
              <a:t>Importance </a:t>
            </a:r>
          </a:p>
          <a:p>
            <a:pPr>
              <a:buFont typeface="Arial" panose="020B0604020202020204" pitchFamily="34" charset="0"/>
              <a:buChar char="•"/>
            </a:pPr>
            <a:r>
              <a:rPr lang="en-US" altLang="en-US" sz="2000" dirty="0">
                <a:solidFill>
                  <a:schemeClr val="tx1"/>
                </a:solidFill>
              </a:rPr>
              <a:t>Significance</a:t>
            </a:r>
          </a:p>
          <a:p>
            <a:pPr>
              <a:buFont typeface="Arial" panose="020B0604020202020204" pitchFamily="34" charset="0"/>
              <a:buChar char="•"/>
            </a:pPr>
            <a:r>
              <a:rPr lang="en-US" altLang="en-US" sz="2000" dirty="0">
                <a:solidFill>
                  <a:schemeClr val="tx1"/>
                </a:solidFill>
              </a:rPr>
              <a:t>Response</a:t>
            </a:r>
          </a:p>
          <a:p>
            <a:pPr>
              <a:buFont typeface="Arial" panose="020B0604020202020204" pitchFamily="34" charset="0"/>
              <a:buChar char="•"/>
            </a:pPr>
            <a:r>
              <a:rPr lang="en-US" altLang="en-US" sz="2000" dirty="0">
                <a:solidFill>
                  <a:schemeClr val="tx1"/>
                </a:solidFill>
              </a:rPr>
              <a:t>Emphasis</a:t>
            </a:r>
          </a:p>
          <a:p>
            <a:r>
              <a:rPr lang="en-US" altLang="en-US" sz="2000" dirty="0">
                <a:solidFill>
                  <a:schemeClr val="tx1"/>
                </a:solidFill>
              </a:rPr>
              <a:t> </a:t>
            </a:r>
            <a:r>
              <a:rPr lang="en-US" altLang="en-US" sz="2000" dirty="0"/>
              <a:t>C</a:t>
            </a:r>
            <a:r>
              <a:rPr lang="en-US" altLang="en-US" sz="2000" dirty="0">
                <a:solidFill>
                  <a:schemeClr val="tx1"/>
                </a:solidFill>
              </a:rPr>
              <a:t>auses </a:t>
            </a:r>
            <a:endParaRPr lang="en-CA" altLang="en-US" dirty="0"/>
          </a:p>
        </p:txBody>
      </p:sp>
      <p:sp>
        <p:nvSpPr>
          <p:cNvPr id="4" name="TextBox 3"/>
          <p:cNvSpPr txBox="1"/>
          <p:nvPr/>
        </p:nvSpPr>
        <p:spPr>
          <a:xfrm>
            <a:off x="4323270" y="2235786"/>
            <a:ext cx="3347075" cy="2246769"/>
          </a:xfrm>
          <a:prstGeom prst="rect">
            <a:avLst/>
          </a:prstGeom>
          <a:solidFill>
            <a:srgbClr val="FFC000"/>
          </a:solid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7220315" y="4145631"/>
            <a:ext cx="4033838" cy="2146742"/>
          </a:xfrm>
          <a:prstGeom prst="rect">
            <a:avLst/>
          </a:prstGeom>
          <a:solidFill>
            <a:srgbClr val="0070C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400" dirty="0"/>
              <a:t>You don’t want your search to be limited to those books and articles that only contain the word “effect” or “consequence”</a:t>
            </a:r>
            <a:endParaRPr lang="en-CA" sz="2400" dirty="0"/>
          </a:p>
          <a:p>
            <a:pPr>
              <a:defRPr/>
            </a:pPr>
            <a:endParaRPr lang="en-CA" sz="1350" dirty="0"/>
          </a:p>
        </p:txBody>
      </p:sp>
    </p:spTree>
    <p:extLst>
      <p:ext uri="{BB962C8B-B14F-4D97-AF65-F5344CB8AC3E}">
        <p14:creationId xmlns:p14="http://schemas.microsoft.com/office/powerpoint/2010/main" val="2305496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40A2-2CEE-4EE8-8B93-FDF79C247C76}"/>
              </a:ext>
            </a:extLst>
          </p:cNvPr>
          <p:cNvSpPr>
            <a:spLocks noGrp="1"/>
          </p:cNvSpPr>
          <p:nvPr>
            <p:ph type="title" idx="4294967295"/>
          </p:nvPr>
        </p:nvSpPr>
        <p:spPr>
          <a:xfrm>
            <a:off x="558486" y="951523"/>
            <a:ext cx="11282289" cy="1179513"/>
          </a:xfrm>
        </p:spPr>
        <p:txBody>
          <a:bodyPr>
            <a:noAutofit/>
          </a:bodyPr>
          <a:lstStyle/>
          <a:p>
            <a:r>
              <a:rPr lang="en-US" sz="3200" dirty="0"/>
              <a:t>Topic: An important characteristic feature of the Israeli party system is the gradual demise of the Left following its four decades of dominance from 1948 to 1977. Explain this seemingly irreversible electoral decline!</a:t>
            </a:r>
            <a:endParaRPr lang="en-CA" sz="3200" dirty="0"/>
          </a:p>
        </p:txBody>
      </p:sp>
      <p:graphicFrame>
        <p:nvGraphicFramePr>
          <p:cNvPr id="4" name="Table 4">
            <a:extLst>
              <a:ext uri="{FF2B5EF4-FFF2-40B4-BE49-F238E27FC236}">
                <a16:creationId xmlns:a16="http://schemas.microsoft.com/office/drawing/2014/main" id="{93F985F4-56EF-4D85-B8A5-1942D4785600}"/>
              </a:ext>
            </a:extLst>
          </p:cNvPr>
          <p:cNvGraphicFramePr>
            <a:graphicFrameLocks noGrp="1"/>
          </p:cNvGraphicFramePr>
          <p:nvPr>
            <p:extLst>
              <p:ext uri="{D42A27DB-BD31-4B8C-83A1-F6EECF244321}">
                <p14:modId xmlns:p14="http://schemas.microsoft.com/office/powerpoint/2010/main" val="2277526976"/>
              </p:ext>
            </p:extLst>
          </p:nvPr>
        </p:nvGraphicFramePr>
        <p:xfrm>
          <a:off x="1115566" y="3106075"/>
          <a:ext cx="10168127" cy="2527646"/>
        </p:xfrm>
        <a:graphic>
          <a:graphicData uri="http://schemas.openxmlformats.org/drawingml/2006/table">
            <a:tbl>
              <a:tblPr firstRow="1" bandRow="1">
                <a:tableStyleId>{5C22544A-7EE6-4342-B048-85BDC9FD1C3A}</a:tableStyleId>
              </a:tblPr>
              <a:tblGrid>
                <a:gridCol w="3184628">
                  <a:extLst>
                    <a:ext uri="{9D8B030D-6E8A-4147-A177-3AD203B41FA5}">
                      <a16:colId xmlns:a16="http://schemas.microsoft.com/office/drawing/2014/main" val="1514360108"/>
                    </a:ext>
                  </a:extLst>
                </a:gridCol>
                <a:gridCol w="6983499">
                  <a:extLst>
                    <a:ext uri="{9D8B030D-6E8A-4147-A177-3AD203B41FA5}">
                      <a16:colId xmlns:a16="http://schemas.microsoft.com/office/drawing/2014/main" val="3804737086"/>
                    </a:ext>
                  </a:extLst>
                </a:gridCol>
              </a:tblGrid>
              <a:tr h="395000">
                <a:tc>
                  <a:txBody>
                    <a:bodyPr/>
                    <a:lstStyle/>
                    <a:p>
                      <a:r>
                        <a:rPr lang="en-US" sz="2400"/>
                        <a:t>Key Concepts</a:t>
                      </a:r>
                      <a:endParaRPr lang="en-CA"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Related terms/Synonyms </a:t>
                      </a:r>
                      <a:endParaRPr lang="en-CA" sz="2400" dirty="0"/>
                    </a:p>
                  </a:txBody>
                  <a:tcPr/>
                </a:tc>
                <a:extLst>
                  <a:ext uri="{0D108BD9-81ED-4DB2-BD59-A6C34878D82A}">
                    <a16:rowId xmlns:a16="http://schemas.microsoft.com/office/drawing/2014/main" val="4127096582"/>
                  </a:ext>
                </a:extLst>
              </a:tr>
              <a:tr h="395000">
                <a:tc>
                  <a:txBody>
                    <a:bodyPr/>
                    <a:lstStyle/>
                    <a:p>
                      <a:r>
                        <a:rPr lang="en-US" sz="2400" dirty="0"/>
                        <a:t>Israeli </a:t>
                      </a:r>
                      <a:endParaRPr lang="en-CA" sz="2400" dirty="0"/>
                    </a:p>
                  </a:txBody>
                  <a:tcPr/>
                </a:tc>
                <a:tc>
                  <a:txBody>
                    <a:bodyPr/>
                    <a:lstStyle/>
                    <a:p>
                      <a:r>
                        <a:rPr lang="en-US" sz="2400" dirty="0"/>
                        <a:t>Israel</a:t>
                      </a:r>
                      <a:endParaRPr lang="en-CA" sz="2400" dirty="0"/>
                    </a:p>
                  </a:txBody>
                  <a:tcPr/>
                </a:tc>
                <a:extLst>
                  <a:ext uri="{0D108BD9-81ED-4DB2-BD59-A6C34878D82A}">
                    <a16:rowId xmlns:a16="http://schemas.microsoft.com/office/drawing/2014/main" val="1747391611"/>
                  </a:ext>
                </a:extLst>
              </a:tr>
              <a:tr h="698846">
                <a:tc>
                  <a:txBody>
                    <a:bodyPr/>
                    <a:lstStyle/>
                    <a:p>
                      <a:r>
                        <a:rPr lang="en-US" sz="2400" dirty="0"/>
                        <a:t>Electoral</a:t>
                      </a:r>
                      <a:endParaRPr lang="en-CA"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Elect, election, voting, voters, parliament</a:t>
                      </a:r>
                      <a:endParaRPr lang="en-CA" sz="2400" dirty="0"/>
                    </a:p>
                  </a:txBody>
                  <a:tcPr/>
                </a:tc>
                <a:extLst>
                  <a:ext uri="{0D108BD9-81ED-4DB2-BD59-A6C34878D82A}">
                    <a16:rowId xmlns:a16="http://schemas.microsoft.com/office/drawing/2014/main" val="1853689994"/>
                  </a:ext>
                </a:extLst>
              </a:tr>
              <a:tr h="395000">
                <a:tc>
                  <a:txBody>
                    <a:bodyPr/>
                    <a:lstStyle/>
                    <a:p>
                      <a:r>
                        <a:rPr lang="en-US" sz="2400" dirty="0"/>
                        <a:t>Left</a:t>
                      </a:r>
                      <a:endParaRPr lang="en-CA" sz="2400" dirty="0"/>
                    </a:p>
                  </a:txBody>
                  <a:tcPr/>
                </a:tc>
                <a:tc>
                  <a:txBody>
                    <a:bodyPr/>
                    <a:lstStyle/>
                    <a:p>
                      <a:r>
                        <a:rPr lang="en-US" sz="2400" dirty="0"/>
                        <a:t>Liberal, left-wing</a:t>
                      </a:r>
                      <a:endParaRPr lang="en-CA" sz="2400" dirty="0"/>
                    </a:p>
                  </a:txBody>
                  <a:tcPr/>
                </a:tc>
                <a:extLst>
                  <a:ext uri="{0D108BD9-81ED-4DB2-BD59-A6C34878D82A}">
                    <a16:rowId xmlns:a16="http://schemas.microsoft.com/office/drawing/2014/main" val="1967659019"/>
                  </a:ext>
                </a:extLst>
              </a:tr>
              <a:tr h="395000">
                <a:tc>
                  <a:txBody>
                    <a:bodyPr/>
                    <a:lstStyle/>
                    <a:p>
                      <a:r>
                        <a:rPr lang="en-US" sz="2400" dirty="0"/>
                        <a:t>Party system</a:t>
                      </a:r>
                      <a:endParaRPr lang="en-CA" sz="2400" dirty="0"/>
                    </a:p>
                  </a:txBody>
                  <a:tcPr/>
                </a:tc>
                <a:tc>
                  <a:txBody>
                    <a:bodyPr/>
                    <a:lstStyle/>
                    <a:p>
                      <a:r>
                        <a:rPr lang="en-US" sz="2400" dirty="0"/>
                        <a:t>Political parties, candidates, party members </a:t>
                      </a:r>
                      <a:endParaRPr lang="en-CA" sz="2400" dirty="0"/>
                    </a:p>
                  </a:txBody>
                  <a:tcPr/>
                </a:tc>
                <a:extLst>
                  <a:ext uri="{0D108BD9-81ED-4DB2-BD59-A6C34878D82A}">
                    <a16:rowId xmlns:a16="http://schemas.microsoft.com/office/drawing/2014/main" val="2498597041"/>
                  </a:ext>
                </a:extLst>
              </a:tr>
            </a:tbl>
          </a:graphicData>
        </a:graphic>
      </p:graphicFrame>
    </p:spTree>
    <p:extLst>
      <p:ext uri="{BB962C8B-B14F-4D97-AF65-F5344CB8AC3E}">
        <p14:creationId xmlns:p14="http://schemas.microsoft.com/office/powerpoint/2010/main" val="159753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E6E4-C1B7-4EF3-B8E3-F0E9142A687A}"/>
              </a:ext>
            </a:extLst>
          </p:cNvPr>
          <p:cNvSpPr>
            <a:spLocks noGrp="1"/>
          </p:cNvSpPr>
          <p:nvPr>
            <p:ph type="title"/>
          </p:nvPr>
        </p:nvSpPr>
        <p:spPr>
          <a:xfrm>
            <a:off x="838201" y="345810"/>
            <a:ext cx="5120561" cy="1325563"/>
          </a:xfrm>
        </p:spPr>
        <p:txBody>
          <a:bodyPr>
            <a:normAutofit/>
          </a:bodyPr>
          <a:lstStyle/>
          <a:p>
            <a:r>
              <a:rPr lang="en-US" altLang="en-US" dirty="0"/>
              <a:t>The Librar(ies)</a:t>
            </a:r>
            <a:endParaRPr lang="en-CA" dirty="0"/>
          </a:p>
        </p:txBody>
      </p:sp>
      <p:sp>
        <p:nvSpPr>
          <p:cNvPr id="23" name="Content Placeholder 8">
            <a:extLst>
              <a:ext uri="{FF2B5EF4-FFF2-40B4-BE49-F238E27FC236}">
                <a16:creationId xmlns:a16="http://schemas.microsoft.com/office/drawing/2014/main" id="{619EA245-FDDF-FF3D-7B44-3BB6CBC7BDFF}"/>
              </a:ext>
            </a:extLst>
          </p:cNvPr>
          <p:cNvSpPr>
            <a:spLocks noGrp="1"/>
          </p:cNvSpPr>
          <p:nvPr>
            <p:ph idx="1"/>
          </p:nvPr>
        </p:nvSpPr>
        <p:spPr>
          <a:xfrm>
            <a:off x="838200" y="2160852"/>
            <a:ext cx="5092194" cy="4351338"/>
          </a:xfrm>
        </p:spPr>
        <p:txBody>
          <a:bodyPr>
            <a:normAutofit fontScale="92500" lnSpcReduction="20000"/>
          </a:bodyPr>
          <a:lstStyle/>
          <a:p>
            <a:r>
              <a:rPr lang="en-US" altLang="en-US" sz="2000" dirty="0">
                <a:cs typeface="Arial" panose="020B0604020202020204" pitchFamily="34" charset="0"/>
              </a:rPr>
              <a:t>24/7 access, with student card, after 11pm</a:t>
            </a:r>
          </a:p>
          <a:p>
            <a:r>
              <a:rPr lang="en-US" altLang="en-US" sz="2000" dirty="0">
                <a:cs typeface="Arial" panose="020B0604020202020204" pitchFamily="34" charset="0"/>
              </a:rPr>
              <a:t>Webster Library (LB) – downtown on SGW campus &amp; Vanier Library (VL) on Loyola campus </a:t>
            </a:r>
          </a:p>
          <a:p>
            <a:r>
              <a:rPr lang="en-US" altLang="en-US" sz="2000" dirty="0">
                <a:cs typeface="Arial" panose="020B0604020202020204" pitchFamily="34" charset="0"/>
              </a:rPr>
              <a:t>Webster: Social Sciences, Humanities, Business, Engineering &amp; Fine Arts</a:t>
            </a:r>
          </a:p>
          <a:p>
            <a:r>
              <a:rPr lang="en-US" altLang="en-US" sz="2000" dirty="0">
                <a:cs typeface="Arial" panose="020B0604020202020204" pitchFamily="34" charset="0"/>
              </a:rPr>
              <a:t>Vanier: Science(s), Health, Communications, Journalism and Psychology</a:t>
            </a:r>
          </a:p>
          <a:p>
            <a:r>
              <a:rPr lang="en-US" altLang="en-US" sz="2000" dirty="0">
                <a:cs typeface="Arial" panose="020B0604020202020204" pitchFamily="34" charset="0"/>
                <a:hlinkClick r:id="rId2"/>
              </a:rPr>
              <a:t>Course Reserves Room(s): </a:t>
            </a:r>
            <a:r>
              <a:rPr lang="en-US" altLang="en-US" sz="2000" dirty="0">
                <a:cs typeface="Arial" panose="020B0604020202020204" pitchFamily="34" charset="0"/>
              </a:rPr>
              <a:t>have the required undergraduate print textbooks for the courses taught at that campus (for example: Webster has the Political Science and SCPA course reserves)</a:t>
            </a:r>
          </a:p>
        </p:txBody>
      </p:sp>
      <p:pic>
        <p:nvPicPr>
          <p:cNvPr id="5" name="Picture 2" descr="Vanier Library">
            <a:extLst>
              <a:ext uri="{FF2B5EF4-FFF2-40B4-BE49-F238E27FC236}">
                <a16:creationId xmlns:a16="http://schemas.microsoft.com/office/drawing/2014/main" id="{DD960AEC-C332-4EA5-BA8C-ADE286C23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78" r="-2"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4" name="Picture 4" descr="Webster Library">
            <a:extLst>
              <a:ext uri="{FF2B5EF4-FFF2-40B4-BE49-F238E27FC236}">
                <a16:creationId xmlns:a16="http://schemas.microsoft.com/office/drawing/2014/main" id="{F0B08ABB-97BC-4172-915B-AD9BD6FF0A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10" r="4695"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1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D9A9B5-1620-4DD2-B5A9-45A56A772B3E}"/>
              </a:ext>
            </a:extLst>
          </p:cNvPr>
          <p:cNvSpPr txBox="1"/>
          <p:nvPr/>
        </p:nvSpPr>
        <p:spPr>
          <a:xfrm>
            <a:off x="773724" y="675250"/>
            <a:ext cx="11057206" cy="1077218"/>
          </a:xfrm>
          <a:prstGeom prst="rect">
            <a:avLst/>
          </a:prstGeom>
          <a:noFill/>
        </p:spPr>
        <p:txBody>
          <a:bodyPr wrap="square" rtlCol="0">
            <a:spAutoFit/>
          </a:bodyPr>
          <a:lstStyle/>
          <a:p>
            <a:r>
              <a:rPr lang="en-CA" sz="3200" dirty="0" err="1"/>
              <a:t>israel</a:t>
            </a:r>
            <a:r>
              <a:rPr lang="en-CA" sz="3200" dirty="0"/>
              <a:t>* AND (elect* OR parliament*) AND ("political parties" OR "party system") AND left</a:t>
            </a:r>
          </a:p>
        </p:txBody>
      </p:sp>
      <p:pic>
        <p:nvPicPr>
          <p:cNvPr id="5" name="Picture 4">
            <a:hlinkClick r:id="rId2"/>
            <a:extLst>
              <a:ext uri="{FF2B5EF4-FFF2-40B4-BE49-F238E27FC236}">
                <a16:creationId xmlns:a16="http://schemas.microsoft.com/office/drawing/2014/main" id="{A3F78C89-28EF-4820-0FCA-78C4A7878071}"/>
              </a:ext>
            </a:extLst>
          </p:cNvPr>
          <p:cNvPicPr>
            <a:picLocks noChangeAspect="1"/>
          </p:cNvPicPr>
          <p:nvPr/>
        </p:nvPicPr>
        <p:blipFill>
          <a:blip r:embed="rId3"/>
          <a:stretch>
            <a:fillRect/>
          </a:stretch>
        </p:blipFill>
        <p:spPr>
          <a:xfrm>
            <a:off x="1304925" y="1990725"/>
            <a:ext cx="9582150" cy="2876550"/>
          </a:xfrm>
          <a:prstGeom prst="rect">
            <a:avLst/>
          </a:prstGeom>
        </p:spPr>
      </p:pic>
    </p:spTree>
    <p:extLst>
      <p:ext uri="{BB962C8B-B14F-4D97-AF65-F5344CB8AC3E}">
        <p14:creationId xmlns:p14="http://schemas.microsoft.com/office/powerpoint/2010/main" val="1345018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A8DEA3-4198-855A-0930-FD2BED3A19D4}"/>
              </a:ext>
            </a:extLst>
          </p:cNvPr>
          <p:cNvPicPr>
            <a:picLocks noChangeAspect="1"/>
          </p:cNvPicPr>
          <p:nvPr/>
        </p:nvPicPr>
        <p:blipFill>
          <a:blip r:embed="rId2"/>
          <a:stretch>
            <a:fillRect/>
          </a:stretch>
        </p:blipFill>
        <p:spPr>
          <a:xfrm>
            <a:off x="2129262" y="0"/>
            <a:ext cx="7933476" cy="6858000"/>
          </a:xfrm>
          <a:prstGeom prst="rect">
            <a:avLst/>
          </a:prstGeom>
        </p:spPr>
      </p:pic>
      <p:sp>
        <p:nvSpPr>
          <p:cNvPr id="6" name="Callout: Left Arrow 5">
            <a:extLst>
              <a:ext uri="{FF2B5EF4-FFF2-40B4-BE49-F238E27FC236}">
                <a16:creationId xmlns:a16="http://schemas.microsoft.com/office/drawing/2014/main" id="{EED94444-0017-03B2-AA4B-4FDF26B1B6A8}"/>
              </a:ext>
            </a:extLst>
          </p:cNvPr>
          <p:cNvSpPr/>
          <p:nvPr/>
        </p:nvSpPr>
        <p:spPr>
          <a:xfrm>
            <a:off x="6310178" y="3782625"/>
            <a:ext cx="2731271" cy="1669591"/>
          </a:xfrm>
          <a:prstGeom prst="leftArrow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the subject headings to find books in these subject areas</a:t>
            </a:r>
            <a:endParaRPr lang="en-CA" dirty="0"/>
          </a:p>
        </p:txBody>
      </p:sp>
    </p:spTree>
    <p:extLst>
      <p:ext uri="{BB962C8B-B14F-4D97-AF65-F5344CB8AC3E}">
        <p14:creationId xmlns:p14="http://schemas.microsoft.com/office/powerpoint/2010/main" val="3882690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EFF84C-B79A-8045-EC86-EBD54A96B952}"/>
              </a:ext>
            </a:extLst>
          </p:cNvPr>
          <p:cNvPicPr>
            <a:picLocks noChangeAspect="1"/>
          </p:cNvPicPr>
          <p:nvPr/>
        </p:nvPicPr>
        <p:blipFill>
          <a:blip r:embed="rId2"/>
          <a:stretch>
            <a:fillRect/>
          </a:stretch>
        </p:blipFill>
        <p:spPr>
          <a:xfrm>
            <a:off x="857250" y="33337"/>
            <a:ext cx="10477500" cy="6791325"/>
          </a:xfrm>
          <a:prstGeom prst="rect">
            <a:avLst/>
          </a:prstGeom>
        </p:spPr>
      </p:pic>
      <p:sp>
        <p:nvSpPr>
          <p:cNvPr id="4" name="Arrow: Left 3">
            <a:extLst>
              <a:ext uri="{FF2B5EF4-FFF2-40B4-BE49-F238E27FC236}">
                <a16:creationId xmlns:a16="http://schemas.microsoft.com/office/drawing/2014/main" id="{F5ED9709-7DCF-2C36-AEA8-C1A6799587F4}"/>
              </a:ext>
            </a:extLst>
          </p:cNvPr>
          <p:cNvSpPr/>
          <p:nvPr/>
        </p:nvSpPr>
        <p:spPr>
          <a:xfrm>
            <a:off x="5943600" y="6486525"/>
            <a:ext cx="1247775" cy="2762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051143B2-DA75-50E2-F3E1-B262C2E8346B}"/>
              </a:ext>
            </a:extLst>
          </p:cNvPr>
          <p:cNvPicPr>
            <a:picLocks noChangeAspect="1"/>
          </p:cNvPicPr>
          <p:nvPr/>
        </p:nvPicPr>
        <p:blipFill>
          <a:blip r:embed="rId3"/>
          <a:stretch>
            <a:fillRect/>
          </a:stretch>
        </p:blipFill>
        <p:spPr>
          <a:xfrm>
            <a:off x="1404719" y="0"/>
            <a:ext cx="9382562" cy="6858000"/>
          </a:xfrm>
          <a:prstGeom prst="rect">
            <a:avLst/>
          </a:prstGeom>
        </p:spPr>
      </p:pic>
    </p:spTree>
    <p:extLst>
      <p:ext uri="{BB962C8B-B14F-4D97-AF65-F5344CB8AC3E}">
        <p14:creationId xmlns:p14="http://schemas.microsoft.com/office/powerpoint/2010/main" val="81069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C90-1945-CA86-2AC7-1DB849252C4B}"/>
              </a:ext>
            </a:extLst>
          </p:cNvPr>
          <p:cNvSpPr>
            <a:spLocks noGrp="1"/>
          </p:cNvSpPr>
          <p:nvPr>
            <p:ph type="title"/>
          </p:nvPr>
        </p:nvSpPr>
        <p:spPr/>
        <p:txBody>
          <a:bodyPr/>
          <a:lstStyle/>
          <a:p>
            <a:r>
              <a:rPr lang="en-US" dirty="0"/>
              <a:t>How do I know if a book is academic?</a:t>
            </a:r>
            <a:endParaRPr lang="en-CA" dirty="0"/>
          </a:p>
        </p:txBody>
      </p:sp>
      <p:pic>
        <p:nvPicPr>
          <p:cNvPr id="5" name="Picture 4">
            <a:extLst>
              <a:ext uri="{FF2B5EF4-FFF2-40B4-BE49-F238E27FC236}">
                <a16:creationId xmlns:a16="http://schemas.microsoft.com/office/drawing/2014/main" id="{A19B9F34-A572-295B-3DEC-6333339A1185}"/>
              </a:ext>
            </a:extLst>
          </p:cNvPr>
          <p:cNvPicPr>
            <a:picLocks noChangeAspect="1"/>
          </p:cNvPicPr>
          <p:nvPr/>
        </p:nvPicPr>
        <p:blipFill>
          <a:blip r:embed="rId2"/>
          <a:stretch>
            <a:fillRect/>
          </a:stretch>
        </p:blipFill>
        <p:spPr>
          <a:xfrm>
            <a:off x="2182751" y="1728216"/>
            <a:ext cx="7571943" cy="4880384"/>
          </a:xfrm>
          <a:prstGeom prst="rect">
            <a:avLst/>
          </a:prstGeom>
        </p:spPr>
      </p:pic>
      <p:sp>
        <p:nvSpPr>
          <p:cNvPr id="6" name="Callout: Left Arrow 5">
            <a:extLst>
              <a:ext uri="{FF2B5EF4-FFF2-40B4-BE49-F238E27FC236}">
                <a16:creationId xmlns:a16="http://schemas.microsoft.com/office/drawing/2014/main" id="{A2C116AA-72C4-3A49-1C36-7B37C887F41C}"/>
              </a:ext>
            </a:extLst>
          </p:cNvPr>
          <p:cNvSpPr/>
          <p:nvPr/>
        </p:nvSpPr>
        <p:spPr>
          <a:xfrm>
            <a:off x="6392658" y="2394528"/>
            <a:ext cx="3905966" cy="1034472"/>
          </a:xfrm>
          <a:prstGeom prst="leftArrow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If the book is published by a university press, it is an academic book</a:t>
            </a:r>
            <a:endParaRPr lang="en-CA" dirty="0"/>
          </a:p>
        </p:txBody>
      </p:sp>
    </p:spTree>
    <p:extLst>
      <p:ext uri="{BB962C8B-B14F-4D97-AF65-F5344CB8AC3E}">
        <p14:creationId xmlns:p14="http://schemas.microsoft.com/office/powerpoint/2010/main" val="2924198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8CDE-150C-4B04-86C9-652939D80FD4}"/>
              </a:ext>
            </a:extLst>
          </p:cNvPr>
          <p:cNvSpPr>
            <a:spLocks noGrp="1"/>
          </p:cNvSpPr>
          <p:nvPr>
            <p:ph type="title"/>
          </p:nvPr>
        </p:nvSpPr>
        <p:spPr>
          <a:xfrm>
            <a:off x="1115568" y="548640"/>
            <a:ext cx="10168128" cy="1179576"/>
          </a:xfrm>
        </p:spPr>
        <p:txBody>
          <a:bodyPr/>
          <a:lstStyle/>
          <a:p>
            <a:r>
              <a:rPr lang="en-US" dirty="0"/>
              <a:t>How do I know if a book is academic?</a:t>
            </a:r>
            <a:endParaRPr lang="en-CA" dirty="0"/>
          </a:p>
        </p:txBody>
      </p:sp>
      <p:pic>
        <p:nvPicPr>
          <p:cNvPr id="9" name="Picture 8">
            <a:extLst>
              <a:ext uri="{FF2B5EF4-FFF2-40B4-BE49-F238E27FC236}">
                <a16:creationId xmlns:a16="http://schemas.microsoft.com/office/drawing/2014/main" id="{22F9AB09-974E-1956-D897-6158051EA263}"/>
              </a:ext>
            </a:extLst>
          </p:cNvPr>
          <p:cNvPicPr>
            <a:picLocks noChangeAspect="1"/>
          </p:cNvPicPr>
          <p:nvPr/>
        </p:nvPicPr>
        <p:blipFill>
          <a:blip r:embed="rId2"/>
          <a:stretch>
            <a:fillRect/>
          </a:stretch>
        </p:blipFill>
        <p:spPr>
          <a:xfrm>
            <a:off x="1806890" y="1634846"/>
            <a:ext cx="8174018" cy="5223154"/>
          </a:xfrm>
          <a:prstGeom prst="rect">
            <a:avLst/>
          </a:prstGeom>
        </p:spPr>
      </p:pic>
      <p:pic>
        <p:nvPicPr>
          <p:cNvPr id="11" name="Picture 10">
            <a:extLst>
              <a:ext uri="{FF2B5EF4-FFF2-40B4-BE49-F238E27FC236}">
                <a16:creationId xmlns:a16="http://schemas.microsoft.com/office/drawing/2014/main" id="{DE751D81-E604-21DF-2C42-713412DADE7F}"/>
              </a:ext>
            </a:extLst>
          </p:cNvPr>
          <p:cNvPicPr>
            <a:picLocks noChangeAspect="1"/>
          </p:cNvPicPr>
          <p:nvPr/>
        </p:nvPicPr>
        <p:blipFill>
          <a:blip r:embed="rId3"/>
          <a:stretch>
            <a:fillRect/>
          </a:stretch>
        </p:blipFill>
        <p:spPr>
          <a:xfrm>
            <a:off x="2043194" y="1728216"/>
            <a:ext cx="7315200" cy="4048125"/>
          </a:xfrm>
          <a:prstGeom prst="rect">
            <a:avLst/>
          </a:prstGeom>
          <a:ln>
            <a:noFill/>
          </a:ln>
          <a:effectLst>
            <a:outerShdw blurRad="292100" dist="139700" dir="2700000" algn="tl" rotWithShape="0">
              <a:srgbClr val="333333">
                <a:alpha val="65000"/>
              </a:srgbClr>
            </a:outerShdw>
          </a:effectLst>
        </p:spPr>
      </p:pic>
      <p:sp>
        <p:nvSpPr>
          <p:cNvPr id="6" name="Callout: Left Arrow 5">
            <a:extLst>
              <a:ext uri="{FF2B5EF4-FFF2-40B4-BE49-F238E27FC236}">
                <a16:creationId xmlns:a16="http://schemas.microsoft.com/office/drawing/2014/main" id="{98560A03-A33D-49FB-B4A0-04F1B3EB7E27}"/>
              </a:ext>
            </a:extLst>
          </p:cNvPr>
          <p:cNvSpPr/>
          <p:nvPr/>
        </p:nvSpPr>
        <p:spPr>
          <a:xfrm>
            <a:off x="8009421" y="2419068"/>
            <a:ext cx="3942974" cy="1643270"/>
          </a:xfrm>
          <a:prstGeom prst="lef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should be able to locate the author/editor/contributor’s academic affiliations easily</a:t>
            </a:r>
            <a:endParaRPr lang="en-CA" dirty="0"/>
          </a:p>
        </p:txBody>
      </p:sp>
    </p:spTree>
    <p:extLst>
      <p:ext uri="{BB962C8B-B14F-4D97-AF65-F5344CB8AC3E}">
        <p14:creationId xmlns:p14="http://schemas.microsoft.com/office/powerpoint/2010/main" val="285643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34147A-24FA-4605-824A-BE13F2897292}"/>
              </a:ext>
            </a:extLst>
          </p:cNvPr>
          <p:cNvSpPr>
            <a:spLocks noGrp="1"/>
          </p:cNvSpPr>
          <p:nvPr>
            <p:ph type="title" idx="4294967295"/>
          </p:nvPr>
        </p:nvSpPr>
        <p:spPr>
          <a:xfrm>
            <a:off x="898648" y="612823"/>
            <a:ext cx="10167937" cy="1179513"/>
          </a:xfrm>
        </p:spPr>
        <p:txBody>
          <a:bodyPr>
            <a:noAutofit/>
          </a:bodyPr>
          <a:lstStyle/>
          <a:p>
            <a:r>
              <a:rPr lang="en-US" sz="2800" dirty="0"/>
              <a:t>Topic: The Abraham Accords led to an expansion in Israel’s formal diplomatic relations with Arab states in the Middle East. Compare and contrast the establishment of these formal ties with those that Israel had concluded with Egypt in 1979 and with Jordan in 1994!</a:t>
            </a:r>
            <a:endParaRPr lang="en-CA" sz="2800" dirty="0"/>
          </a:p>
        </p:txBody>
      </p:sp>
      <p:graphicFrame>
        <p:nvGraphicFramePr>
          <p:cNvPr id="6" name="Table 6">
            <a:extLst>
              <a:ext uri="{FF2B5EF4-FFF2-40B4-BE49-F238E27FC236}">
                <a16:creationId xmlns:a16="http://schemas.microsoft.com/office/drawing/2014/main" id="{1320E1C2-9A94-4746-92FB-6F42E1198FDF}"/>
              </a:ext>
            </a:extLst>
          </p:cNvPr>
          <p:cNvGraphicFramePr>
            <a:graphicFrameLocks noGrp="1"/>
          </p:cNvGraphicFramePr>
          <p:nvPr>
            <p:ph idx="4294967295"/>
            <p:extLst>
              <p:ext uri="{D42A27DB-BD31-4B8C-83A1-F6EECF244321}">
                <p14:modId xmlns:p14="http://schemas.microsoft.com/office/powerpoint/2010/main" val="382791246"/>
              </p:ext>
            </p:extLst>
          </p:nvPr>
        </p:nvGraphicFramePr>
        <p:xfrm>
          <a:off x="1012032" y="2315664"/>
          <a:ext cx="10167936" cy="4297680"/>
        </p:xfrm>
        <a:graphic>
          <a:graphicData uri="http://schemas.openxmlformats.org/drawingml/2006/table">
            <a:tbl>
              <a:tblPr firstRow="1" bandRow="1">
                <a:tableStyleId>{5C22544A-7EE6-4342-B048-85BDC9FD1C3A}</a:tableStyleId>
              </a:tblPr>
              <a:tblGrid>
                <a:gridCol w="3559968">
                  <a:extLst>
                    <a:ext uri="{9D8B030D-6E8A-4147-A177-3AD203B41FA5}">
                      <a16:colId xmlns:a16="http://schemas.microsoft.com/office/drawing/2014/main" val="3519690828"/>
                    </a:ext>
                  </a:extLst>
                </a:gridCol>
                <a:gridCol w="6607968">
                  <a:extLst>
                    <a:ext uri="{9D8B030D-6E8A-4147-A177-3AD203B41FA5}">
                      <a16:colId xmlns:a16="http://schemas.microsoft.com/office/drawing/2014/main" val="4202835740"/>
                    </a:ext>
                  </a:extLst>
                </a:gridCol>
              </a:tblGrid>
              <a:tr h="370840">
                <a:tc>
                  <a:txBody>
                    <a:bodyPr/>
                    <a:lstStyle/>
                    <a:p>
                      <a:r>
                        <a:rPr lang="en-US" sz="2800" dirty="0"/>
                        <a:t>Key Concept</a:t>
                      </a:r>
                      <a:endParaRPr lang="en-CA" sz="2800" dirty="0"/>
                    </a:p>
                  </a:txBody>
                  <a:tcPr/>
                </a:tc>
                <a:tc>
                  <a:txBody>
                    <a:bodyPr/>
                    <a:lstStyle/>
                    <a:p>
                      <a:r>
                        <a:rPr lang="en-US" sz="2800" dirty="0"/>
                        <a:t>Related terms/Synonyms </a:t>
                      </a:r>
                      <a:endParaRPr lang="en-CA" sz="2800" dirty="0"/>
                    </a:p>
                  </a:txBody>
                  <a:tcPr/>
                </a:tc>
                <a:extLst>
                  <a:ext uri="{0D108BD9-81ED-4DB2-BD59-A6C34878D82A}">
                    <a16:rowId xmlns:a16="http://schemas.microsoft.com/office/drawing/2014/main" val="834450031"/>
                  </a:ext>
                </a:extLst>
              </a:tr>
              <a:tr h="370840">
                <a:tc>
                  <a:txBody>
                    <a:bodyPr/>
                    <a:lstStyle/>
                    <a:p>
                      <a:r>
                        <a:rPr lang="en-US" sz="2800" dirty="0"/>
                        <a:t>Abraham Accords</a:t>
                      </a:r>
                      <a:endParaRPr lang="en-CA" sz="2800" dirty="0"/>
                    </a:p>
                  </a:txBody>
                  <a:tcPr/>
                </a:tc>
                <a:tc>
                  <a:txBody>
                    <a:bodyPr/>
                    <a:lstStyle/>
                    <a:p>
                      <a:r>
                        <a:rPr lang="en-US" sz="2800" dirty="0"/>
                        <a:t>Arab-Israeli normalization, Israel and the Emirates, Israel and Bahrain, treaty of peace</a:t>
                      </a:r>
                      <a:endParaRPr lang="en-CA" sz="2800" dirty="0"/>
                    </a:p>
                  </a:txBody>
                  <a:tcPr/>
                </a:tc>
                <a:extLst>
                  <a:ext uri="{0D108BD9-81ED-4DB2-BD59-A6C34878D82A}">
                    <a16:rowId xmlns:a16="http://schemas.microsoft.com/office/drawing/2014/main" val="1854483261"/>
                  </a:ext>
                </a:extLst>
              </a:tr>
              <a:tr h="370840">
                <a:tc>
                  <a:txBody>
                    <a:bodyPr/>
                    <a:lstStyle/>
                    <a:p>
                      <a:r>
                        <a:rPr lang="en-US" sz="2800" dirty="0"/>
                        <a:t>Diplomatic relations</a:t>
                      </a:r>
                      <a:endParaRPr lang="en-CA" sz="2800" dirty="0"/>
                    </a:p>
                  </a:txBody>
                  <a:tcPr/>
                </a:tc>
                <a:tc>
                  <a:txBody>
                    <a:bodyPr/>
                    <a:lstStyle/>
                    <a:p>
                      <a:r>
                        <a:rPr lang="en-US" sz="2800" dirty="0"/>
                        <a:t>Diplomacy</a:t>
                      </a:r>
                      <a:endParaRPr lang="en-CA" sz="2800" dirty="0"/>
                    </a:p>
                  </a:txBody>
                  <a:tcPr/>
                </a:tc>
                <a:extLst>
                  <a:ext uri="{0D108BD9-81ED-4DB2-BD59-A6C34878D82A}">
                    <a16:rowId xmlns:a16="http://schemas.microsoft.com/office/drawing/2014/main" val="2385084463"/>
                  </a:ext>
                </a:extLst>
              </a:tr>
              <a:tr h="370840">
                <a:tc>
                  <a:txBody>
                    <a:bodyPr/>
                    <a:lstStyle/>
                    <a:p>
                      <a:r>
                        <a:rPr lang="en-US" sz="2800" dirty="0"/>
                        <a:t>Israel-Jordan peace treaty</a:t>
                      </a:r>
                      <a:endParaRPr lang="en-CA" sz="2800" dirty="0"/>
                    </a:p>
                  </a:txBody>
                  <a:tcPr/>
                </a:tc>
                <a:tc>
                  <a:txBody>
                    <a:bodyPr/>
                    <a:lstStyle/>
                    <a:p>
                      <a:r>
                        <a:rPr lang="en-CA" sz="2800" b="0" i="0" kern="1200" dirty="0">
                          <a:solidFill>
                            <a:schemeClr val="dk1"/>
                          </a:solidFill>
                          <a:effectLst/>
                          <a:latin typeface="+mn-lt"/>
                          <a:ea typeface="+mn-ea"/>
                          <a:cs typeface="+mn-cs"/>
                        </a:rPr>
                        <a:t> Wadi Araba Treaty</a:t>
                      </a:r>
                      <a:endParaRPr lang="en-CA" sz="2800" dirty="0"/>
                    </a:p>
                  </a:txBody>
                  <a:tcPr/>
                </a:tc>
                <a:extLst>
                  <a:ext uri="{0D108BD9-81ED-4DB2-BD59-A6C34878D82A}">
                    <a16:rowId xmlns:a16="http://schemas.microsoft.com/office/drawing/2014/main" val="2391312294"/>
                  </a:ext>
                </a:extLst>
              </a:tr>
              <a:tr h="370840">
                <a:tc>
                  <a:txBody>
                    <a:bodyPr/>
                    <a:lstStyle/>
                    <a:p>
                      <a:r>
                        <a:rPr lang="en-US" sz="2800" dirty="0"/>
                        <a:t>Egypt- Israel peace treaty</a:t>
                      </a:r>
                      <a:endParaRPr lang="en-CA" sz="2800" dirty="0"/>
                    </a:p>
                  </a:txBody>
                  <a:tcPr/>
                </a:tc>
                <a:tc>
                  <a:txBody>
                    <a:bodyPr/>
                    <a:lstStyle/>
                    <a:p>
                      <a:r>
                        <a:rPr lang="en-US" sz="2800" dirty="0"/>
                        <a:t>Camp David Accords</a:t>
                      </a:r>
                      <a:endParaRPr lang="en-CA" sz="2800" dirty="0"/>
                    </a:p>
                  </a:txBody>
                  <a:tcPr/>
                </a:tc>
                <a:extLst>
                  <a:ext uri="{0D108BD9-81ED-4DB2-BD59-A6C34878D82A}">
                    <a16:rowId xmlns:a16="http://schemas.microsoft.com/office/drawing/2014/main" val="1056584934"/>
                  </a:ext>
                </a:extLst>
              </a:tr>
            </a:tbl>
          </a:graphicData>
        </a:graphic>
      </p:graphicFrame>
    </p:spTree>
    <p:extLst>
      <p:ext uri="{BB962C8B-B14F-4D97-AF65-F5344CB8AC3E}">
        <p14:creationId xmlns:p14="http://schemas.microsoft.com/office/powerpoint/2010/main" val="356699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729FDA-F53E-9019-05E0-D65A50411DB3}"/>
              </a:ext>
            </a:extLst>
          </p:cNvPr>
          <p:cNvSpPr txBox="1"/>
          <p:nvPr/>
        </p:nvSpPr>
        <p:spPr>
          <a:xfrm>
            <a:off x="773724" y="675250"/>
            <a:ext cx="11057206" cy="1077218"/>
          </a:xfrm>
          <a:prstGeom prst="rect">
            <a:avLst/>
          </a:prstGeom>
          <a:noFill/>
        </p:spPr>
        <p:txBody>
          <a:bodyPr wrap="square" rtlCol="0">
            <a:spAutoFit/>
          </a:bodyPr>
          <a:lstStyle/>
          <a:p>
            <a:r>
              <a:rPr lang="en-CA" sz="3200" dirty="0"/>
              <a:t>Israel* AND (diplomacy OR diplomatic) AND (treaty OR accords) AND (</a:t>
            </a:r>
            <a:r>
              <a:rPr lang="en-CA" sz="3200" dirty="0" err="1"/>
              <a:t>abraham</a:t>
            </a:r>
            <a:r>
              <a:rPr lang="en-CA" sz="3200" dirty="0"/>
              <a:t> OR </a:t>
            </a:r>
            <a:r>
              <a:rPr lang="en-CA" sz="3200" dirty="0" err="1"/>
              <a:t>jordan</a:t>
            </a:r>
            <a:r>
              <a:rPr lang="en-CA" sz="3200" dirty="0"/>
              <a:t> OR </a:t>
            </a:r>
            <a:r>
              <a:rPr lang="en-CA" sz="3200" dirty="0" err="1"/>
              <a:t>egypt</a:t>
            </a:r>
            <a:r>
              <a:rPr lang="en-CA" sz="3200" dirty="0"/>
              <a:t>)</a:t>
            </a:r>
          </a:p>
        </p:txBody>
      </p:sp>
      <p:pic>
        <p:nvPicPr>
          <p:cNvPr id="5" name="Picture 4">
            <a:hlinkClick r:id="rId2"/>
            <a:extLst>
              <a:ext uri="{FF2B5EF4-FFF2-40B4-BE49-F238E27FC236}">
                <a16:creationId xmlns:a16="http://schemas.microsoft.com/office/drawing/2014/main" id="{D7675916-3E3E-0799-79FB-1051746C51F2}"/>
              </a:ext>
            </a:extLst>
          </p:cNvPr>
          <p:cNvPicPr>
            <a:picLocks noChangeAspect="1"/>
          </p:cNvPicPr>
          <p:nvPr/>
        </p:nvPicPr>
        <p:blipFill>
          <a:blip r:embed="rId3"/>
          <a:stretch>
            <a:fillRect/>
          </a:stretch>
        </p:blipFill>
        <p:spPr>
          <a:xfrm>
            <a:off x="1381125" y="2052637"/>
            <a:ext cx="9429750" cy="2752725"/>
          </a:xfrm>
          <a:prstGeom prst="rect">
            <a:avLst/>
          </a:prstGeom>
        </p:spPr>
      </p:pic>
    </p:spTree>
    <p:extLst>
      <p:ext uri="{BB962C8B-B14F-4D97-AF65-F5344CB8AC3E}">
        <p14:creationId xmlns:p14="http://schemas.microsoft.com/office/powerpoint/2010/main" val="4125822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0220-E44E-479D-8B9A-ADA60E788127}"/>
              </a:ext>
            </a:extLst>
          </p:cNvPr>
          <p:cNvSpPr>
            <a:spLocks noGrp="1"/>
          </p:cNvSpPr>
          <p:nvPr>
            <p:ph type="title" idx="4294967295"/>
          </p:nvPr>
        </p:nvSpPr>
        <p:spPr>
          <a:xfrm>
            <a:off x="1269683" y="79693"/>
            <a:ext cx="10167937" cy="1179513"/>
          </a:xfrm>
        </p:spPr>
        <p:txBody>
          <a:bodyPr>
            <a:normAutofit/>
          </a:bodyPr>
          <a:lstStyle/>
          <a:p>
            <a:r>
              <a:rPr lang="en-US" dirty="0"/>
              <a:t>Political Science Complete: Articles</a:t>
            </a:r>
            <a:endParaRPr lang="en-CA" dirty="0"/>
          </a:p>
        </p:txBody>
      </p:sp>
      <p:pic>
        <p:nvPicPr>
          <p:cNvPr id="6" name="Picture 5">
            <a:extLst>
              <a:ext uri="{FF2B5EF4-FFF2-40B4-BE49-F238E27FC236}">
                <a16:creationId xmlns:a16="http://schemas.microsoft.com/office/drawing/2014/main" id="{B982763B-C8F3-DB7D-6417-6E6B471B1932}"/>
              </a:ext>
            </a:extLst>
          </p:cNvPr>
          <p:cNvPicPr>
            <a:picLocks noChangeAspect="1"/>
          </p:cNvPicPr>
          <p:nvPr/>
        </p:nvPicPr>
        <p:blipFill>
          <a:blip r:embed="rId2"/>
          <a:stretch>
            <a:fillRect/>
          </a:stretch>
        </p:blipFill>
        <p:spPr>
          <a:xfrm>
            <a:off x="508053" y="1052486"/>
            <a:ext cx="10858500" cy="2547473"/>
          </a:xfrm>
          <a:prstGeom prst="rect">
            <a:avLst/>
          </a:prstGeom>
        </p:spPr>
      </p:pic>
      <p:pic>
        <p:nvPicPr>
          <p:cNvPr id="9" name="Picture 8">
            <a:extLst>
              <a:ext uri="{FF2B5EF4-FFF2-40B4-BE49-F238E27FC236}">
                <a16:creationId xmlns:a16="http://schemas.microsoft.com/office/drawing/2014/main" id="{CC7DA02C-0F0E-CF23-2F81-935D72092A0E}"/>
              </a:ext>
            </a:extLst>
          </p:cNvPr>
          <p:cNvPicPr>
            <a:picLocks noChangeAspect="1"/>
          </p:cNvPicPr>
          <p:nvPr/>
        </p:nvPicPr>
        <p:blipFill>
          <a:blip r:embed="rId3"/>
          <a:stretch>
            <a:fillRect/>
          </a:stretch>
        </p:blipFill>
        <p:spPr>
          <a:xfrm>
            <a:off x="1173339" y="3862188"/>
            <a:ext cx="2038350" cy="2371725"/>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034533E5-E1B9-4E4B-AB78-C7D188F70E88}"/>
              </a:ext>
            </a:extLst>
          </p:cNvPr>
          <p:cNvSpPr/>
          <p:nvPr/>
        </p:nvSpPr>
        <p:spPr>
          <a:xfrm>
            <a:off x="1046257" y="4788453"/>
            <a:ext cx="1952787" cy="42172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9C992DD7-C7A3-B5DA-95A8-0CE1610DD29F}"/>
              </a:ext>
            </a:extLst>
          </p:cNvPr>
          <p:cNvPicPr>
            <a:picLocks noChangeAspect="1"/>
          </p:cNvPicPr>
          <p:nvPr/>
        </p:nvPicPr>
        <p:blipFill>
          <a:blip r:embed="rId4"/>
          <a:stretch>
            <a:fillRect/>
          </a:stretch>
        </p:blipFill>
        <p:spPr>
          <a:xfrm>
            <a:off x="4363049" y="3812725"/>
            <a:ext cx="2228850" cy="2466975"/>
          </a:xfrm>
          <a:prstGeom prst="rect">
            <a:avLst/>
          </a:prstGeom>
        </p:spPr>
      </p:pic>
      <p:sp>
        <p:nvSpPr>
          <p:cNvPr id="3" name="Arrow: Right 2">
            <a:extLst>
              <a:ext uri="{FF2B5EF4-FFF2-40B4-BE49-F238E27FC236}">
                <a16:creationId xmlns:a16="http://schemas.microsoft.com/office/drawing/2014/main" id="{B11E3E55-58BE-4A6A-97C4-7D77CECA181E}"/>
              </a:ext>
            </a:extLst>
          </p:cNvPr>
          <p:cNvSpPr/>
          <p:nvPr/>
        </p:nvSpPr>
        <p:spPr>
          <a:xfrm>
            <a:off x="5191546" y="5930988"/>
            <a:ext cx="1976034" cy="34871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a16="http://schemas.microsoft.com/office/drawing/2014/main" id="{4C7DD65F-1B78-26E7-B2F6-F1B8E1361DBD}"/>
              </a:ext>
            </a:extLst>
          </p:cNvPr>
          <p:cNvPicPr>
            <a:picLocks noChangeAspect="1"/>
          </p:cNvPicPr>
          <p:nvPr/>
        </p:nvPicPr>
        <p:blipFill>
          <a:blip r:embed="rId5"/>
          <a:stretch>
            <a:fillRect/>
          </a:stretch>
        </p:blipFill>
        <p:spPr>
          <a:xfrm>
            <a:off x="7591425" y="2666240"/>
            <a:ext cx="4438650" cy="3813024"/>
          </a:xfrm>
          <a:prstGeom prst="rect">
            <a:avLst/>
          </a:prstGeom>
        </p:spPr>
      </p:pic>
    </p:spTree>
    <p:extLst>
      <p:ext uri="{BB962C8B-B14F-4D97-AF65-F5344CB8AC3E}">
        <p14:creationId xmlns:p14="http://schemas.microsoft.com/office/powerpoint/2010/main" val="34249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A0EE0-7FB6-4A81-A191-C5AD479807E8}"/>
              </a:ext>
            </a:extLst>
          </p:cNvPr>
          <p:cNvPicPr>
            <a:picLocks noChangeAspect="1"/>
          </p:cNvPicPr>
          <p:nvPr/>
        </p:nvPicPr>
        <p:blipFill>
          <a:blip r:embed="rId2"/>
          <a:stretch>
            <a:fillRect/>
          </a:stretch>
        </p:blipFill>
        <p:spPr>
          <a:xfrm>
            <a:off x="358429" y="3642847"/>
            <a:ext cx="10106025" cy="2886075"/>
          </a:xfrm>
          <a:prstGeom prst="rect">
            <a:avLst/>
          </a:prstGeom>
        </p:spPr>
      </p:pic>
      <p:sp>
        <p:nvSpPr>
          <p:cNvPr id="5" name="Callout: Left Arrow 4">
            <a:extLst>
              <a:ext uri="{FF2B5EF4-FFF2-40B4-BE49-F238E27FC236}">
                <a16:creationId xmlns:a16="http://schemas.microsoft.com/office/drawing/2014/main" id="{5956D532-7681-42AE-A57A-1421B48851FA}"/>
              </a:ext>
            </a:extLst>
          </p:cNvPr>
          <p:cNvSpPr/>
          <p:nvPr/>
        </p:nvSpPr>
        <p:spPr>
          <a:xfrm>
            <a:off x="6096000" y="3465450"/>
            <a:ext cx="3498574" cy="774495"/>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Search in 2 databases at once</a:t>
            </a:r>
            <a:endParaRPr lang="en-CA" dirty="0"/>
          </a:p>
        </p:txBody>
      </p:sp>
      <p:pic>
        <p:nvPicPr>
          <p:cNvPr id="6" name="Picture 5">
            <a:extLst>
              <a:ext uri="{FF2B5EF4-FFF2-40B4-BE49-F238E27FC236}">
                <a16:creationId xmlns:a16="http://schemas.microsoft.com/office/drawing/2014/main" id="{51BAD3D6-F649-4125-848F-00F2F4B1181F}"/>
              </a:ext>
            </a:extLst>
          </p:cNvPr>
          <p:cNvPicPr>
            <a:picLocks noChangeAspect="1"/>
          </p:cNvPicPr>
          <p:nvPr/>
        </p:nvPicPr>
        <p:blipFill>
          <a:blip r:embed="rId3"/>
          <a:stretch>
            <a:fillRect/>
          </a:stretch>
        </p:blipFill>
        <p:spPr>
          <a:xfrm>
            <a:off x="8726970" y="4062547"/>
            <a:ext cx="3219450" cy="2419350"/>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0E8F20E4-03CA-4834-A3EF-49A2E63B84E6}"/>
              </a:ext>
            </a:extLst>
          </p:cNvPr>
          <p:cNvSpPr/>
          <p:nvPr/>
        </p:nvSpPr>
        <p:spPr>
          <a:xfrm>
            <a:off x="8726970" y="5085884"/>
            <a:ext cx="1737484" cy="33425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5FA5330F-94D7-EE24-0390-BA37C765B66F}"/>
              </a:ext>
            </a:extLst>
          </p:cNvPr>
          <p:cNvPicPr>
            <a:picLocks noChangeAspect="1"/>
          </p:cNvPicPr>
          <p:nvPr/>
        </p:nvPicPr>
        <p:blipFill>
          <a:blip r:embed="rId4"/>
          <a:stretch>
            <a:fillRect/>
          </a:stretch>
        </p:blipFill>
        <p:spPr>
          <a:xfrm>
            <a:off x="358429" y="51622"/>
            <a:ext cx="11801475" cy="3381375"/>
          </a:xfrm>
          <a:prstGeom prst="rect">
            <a:avLst/>
          </a:prstGeom>
        </p:spPr>
      </p:pic>
    </p:spTree>
    <p:extLst>
      <p:ext uri="{BB962C8B-B14F-4D97-AF65-F5344CB8AC3E}">
        <p14:creationId xmlns:p14="http://schemas.microsoft.com/office/powerpoint/2010/main" val="37158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E6141-E597-40E9-ABF6-4814FBDF1216}"/>
              </a:ext>
            </a:extLst>
          </p:cNvPr>
          <p:cNvPicPr>
            <a:picLocks noChangeAspect="1"/>
          </p:cNvPicPr>
          <p:nvPr/>
        </p:nvPicPr>
        <p:blipFill>
          <a:blip r:embed="rId2"/>
          <a:stretch>
            <a:fillRect/>
          </a:stretch>
        </p:blipFill>
        <p:spPr>
          <a:xfrm>
            <a:off x="0" y="923262"/>
            <a:ext cx="12192000" cy="5011475"/>
          </a:xfrm>
          <a:prstGeom prst="rect">
            <a:avLst/>
          </a:prstGeom>
        </p:spPr>
      </p:pic>
      <p:sp>
        <p:nvSpPr>
          <p:cNvPr id="3" name="Callout: Left Arrow 2">
            <a:extLst>
              <a:ext uri="{FF2B5EF4-FFF2-40B4-BE49-F238E27FC236}">
                <a16:creationId xmlns:a16="http://schemas.microsoft.com/office/drawing/2014/main" id="{030FA87D-8133-4A71-BE1B-6AFE8C7EF795}"/>
              </a:ext>
            </a:extLst>
          </p:cNvPr>
          <p:cNvSpPr/>
          <p:nvPr/>
        </p:nvSpPr>
        <p:spPr>
          <a:xfrm>
            <a:off x="1235242" y="1540041"/>
            <a:ext cx="3128211" cy="1395664"/>
          </a:xfrm>
          <a:prstGeom prst="lef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Find it @ Concordia if  there is no PDF or HTML full text</a:t>
            </a:r>
            <a:endParaRPr lang="en-CA" dirty="0"/>
          </a:p>
        </p:txBody>
      </p:sp>
      <p:pic>
        <p:nvPicPr>
          <p:cNvPr id="4" name="Picture 3">
            <a:extLst>
              <a:ext uri="{FF2B5EF4-FFF2-40B4-BE49-F238E27FC236}">
                <a16:creationId xmlns:a16="http://schemas.microsoft.com/office/drawing/2014/main" id="{2E7EAE94-D7C1-4318-ADE4-12CEFB34BD7E}"/>
              </a:ext>
            </a:extLst>
          </p:cNvPr>
          <p:cNvPicPr>
            <a:picLocks noChangeAspect="1"/>
          </p:cNvPicPr>
          <p:nvPr/>
        </p:nvPicPr>
        <p:blipFill>
          <a:blip r:embed="rId3"/>
          <a:stretch>
            <a:fillRect/>
          </a:stretch>
        </p:blipFill>
        <p:spPr>
          <a:xfrm>
            <a:off x="2799347" y="0"/>
            <a:ext cx="6628635" cy="6858000"/>
          </a:xfrm>
          <a:prstGeom prst="rect">
            <a:avLst/>
          </a:prstGeom>
          <a:ln>
            <a:noFill/>
          </a:ln>
          <a:effectLst>
            <a:outerShdw blurRad="292100" dist="139700" dir="2700000" algn="tl" rotWithShape="0">
              <a:srgbClr val="333333">
                <a:alpha val="65000"/>
              </a:srgbClr>
            </a:outerShdw>
          </a:effectLst>
        </p:spPr>
      </p:pic>
      <p:sp>
        <p:nvSpPr>
          <p:cNvPr id="5" name="Arrow: Left 4">
            <a:extLst>
              <a:ext uri="{FF2B5EF4-FFF2-40B4-BE49-F238E27FC236}">
                <a16:creationId xmlns:a16="http://schemas.microsoft.com/office/drawing/2014/main" id="{8BB32FA7-35C1-435C-A1AE-32508FA66741}"/>
              </a:ext>
            </a:extLst>
          </p:cNvPr>
          <p:cNvSpPr/>
          <p:nvPr/>
        </p:nvSpPr>
        <p:spPr>
          <a:xfrm>
            <a:off x="4748463" y="3170319"/>
            <a:ext cx="641684" cy="5173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96F10A5A-4E3D-4220-8BBA-E0086155F792}"/>
              </a:ext>
            </a:extLst>
          </p:cNvPr>
          <p:cNvPicPr>
            <a:picLocks noChangeAspect="1"/>
          </p:cNvPicPr>
          <p:nvPr/>
        </p:nvPicPr>
        <p:blipFill>
          <a:blip r:embed="rId4"/>
          <a:stretch>
            <a:fillRect/>
          </a:stretch>
        </p:blipFill>
        <p:spPr>
          <a:xfrm>
            <a:off x="1870326" y="0"/>
            <a:ext cx="8451347"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88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838200" y="365125"/>
            <a:ext cx="5387502" cy="1325563"/>
          </a:xfrm>
        </p:spPr>
        <p:txBody>
          <a:bodyPr>
            <a:normAutofit/>
          </a:bodyPr>
          <a:lstStyle/>
          <a:p>
            <a:r>
              <a:rPr lang="en-US" dirty="0"/>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422748" y="2055813"/>
            <a:ext cx="6000750" cy="4802187"/>
          </a:xfrm>
        </p:spPr>
        <p:txBody>
          <a:bodyPr>
            <a:normAutofit fontScale="92500" lnSpcReduction="10000"/>
          </a:bodyPr>
          <a:lstStyle/>
          <a:p>
            <a:pPr marL="0" indent="0">
              <a:buNone/>
              <a:defRPr/>
            </a:pPr>
            <a:r>
              <a:rPr lang="en-US" sz="1700" b="1" dirty="0"/>
              <a:t>Your student card is your library card.  </a:t>
            </a:r>
          </a:p>
          <a:p>
            <a:pPr marL="0" indent="0">
              <a:buNone/>
              <a:defRPr/>
            </a:pPr>
            <a:r>
              <a:rPr lang="en-US" sz="1700" dirty="0"/>
              <a:t>You need it to:</a:t>
            </a:r>
          </a:p>
          <a:p>
            <a:pPr>
              <a:defRPr/>
            </a:pPr>
            <a:r>
              <a:rPr lang="en-US" sz="1700" dirty="0"/>
              <a:t> borrow books (</a:t>
            </a:r>
            <a:r>
              <a:rPr lang="en-US" sz="1700" dirty="0">
                <a:hlinkClick r:id="rId2"/>
              </a:rPr>
              <a:t>up to 100 a time</a:t>
            </a:r>
            <a:r>
              <a:rPr lang="en-US" sz="1700" dirty="0"/>
              <a:t>)</a:t>
            </a:r>
          </a:p>
          <a:p>
            <a:pPr>
              <a:defRPr/>
            </a:pPr>
            <a:r>
              <a:rPr lang="en-US" sz="1700" dirty="0"/>
              <a:t>borrow a laptop and </a:t>
            </a:r>
            <a:r>
              <a:rPr lang="en-US" sz="1700" dirty="0">
                <a:hlinkClick r:id="rId3"/>
              </a:rPr>
              <a:t>other technology  </a:t>
            </a:r>
            <a:r>
              <a:rPr lang="en-US" sz="1700" dirty="0"/>
              <a:t>(for 24 hours)</a:t>
            </a:r>
          </a:p>
          <a:p>
            <a:pPr>
              <a:defRPr/>
            </a:pPr>
            <a:r>
              <a:rPr lang="en-US" sz="1700" dirty="0"/>
              <a:t>print on campus (</a:t>
            </a:r>
            <a:r>
              <a:rPr lang="en-US" sz="1700" dirty="0">
                <a:hlinkClick r:id="rId4"/>
              </a:rPr>
              <a:t>add money to your Dprint account</a:t>
            </a:r>
            <a:r>
              <a:rPr lang="en-US" sz="1700" dirty="0"/>
              <a:t>)</a:t>
            </a:r>
          </a:p>
          <a:p>
            <a:pPr>
              <a:defRPr/>
            </a:pPr>
            <a:r>
              <a:rPr lang="en-US" sz="1700" dirty="0"/>
              <a:t>access the library overnight during 24/7 hours.</a:t>
            </a:r>
          </a:p>
          <a:p>
            <a:pPr marL="45720" indent="0">
              <a:buNone/>
              <a:defRPr/>
            </a:pPr>
            <a:endParaRPr lang="en-US" sz="1700" dirty="0"/>
          </a:p>
          <a:p>
            <a:pPr marL="0" indent="0">
              <a:buNone/>
              <a:defRPr/>
            </a:pPr>
            <a:r>
              <a:rPr lang="en-US" sz="1700" dirty="0"/>
              <a:t> Webster library has </a:t>
            </a:r>
            <a:r>
              <a:rPr lang="en-US" sz="1700" dirty="0">
                <a:hlinkClick r:id="rId5"/>
              </a:rPr>
              <a:t>5 book scanners </a:t>
            </a:r>
            <a:r>
              <a:rPr lang="en-US" sz="1700" dirty="0"/>
              <a:t> (And Vanier has 2!) that can be used for free to scan chapters from our print books and email them to yourself as a PDF.</a:t>
            </a:r>
          </a:p>
          <a:p>
            <a:pPr marL="0" indent="0">
              <a:buNone/>
              <a:defRPr/>
            </a:pPr>
            <a:endParaRPr lang="en-US" sz="1700" dirty="0"/>
          </a:p>
          <a:p>
            <a:pPr marL="0" indent="0">
              <a:buNone/>
              <a:defRPr/>
            </a:pPr>
            <a:r>
              <a:rPr lang="en-US" sz="1700" dirty="0"/>
              <a:t> To use Library databases, access online articles and ebooks when you are </a:t>
            </a:r>
            <a:r>
              <a:rPr lang="en-US" sz="1700" b="1" dirty="0"/>
              <a:t>off campus</a:t>
            </a:r>
            <a:r>
              <a:rPr lang="en-US" sz="1700" dirty="0"/>
              <a:t>, login with your MyConcordia Netname and password.</a:t>
            </a:r>
            <a:endParaRPr lang="en-CA" sz="1700" dirty="0"/>
          </a:p>
          <a:p>
            <a:endParaRPr lang="en-CA" sz="1500"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6"/>
          <a:srcRect l="17326" r="1582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126683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FFF0-2F0D-0D36-3FA3-A2FF8BBA2CFD}"/>
              </a:ext>
            </a:extLst>
          </p:cNvPr>
          <p:cNvSpPr txBox="1">
            <a:spLocks/>
          </p:cNvSpPr>
          <p:nvPr/>
        </p:nvSpPr>
        <p:spPr>
          <a:xfrm>
            <a:off x="2959938" y="0"/>
            <a:ext cx="10167937" cy="1179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dirty="0"/>
              <a:t>JSTOR: Articles</a:t>
            </a:r>
            <a:endParaRPr lang="en-CA" dirty="0"/>
          </a:p>
        </p:txBody>
      </p:sp>
      <p:sp>
        <p:nvSpPr>
          <p:cNvPr id="7" name="TextBox 6">
            <a:extLst>
              <a:ext uri="{FF2B5EF4-FFF2-40B4-BE49-F238E27FC236}">
                <a16:creationId xmlns:a16="http://schemas.microsoft.com/office/drawing/2014/main" id="{5FED8EB2-49ED-A5F6-DCF0-D4C587A45B66}"/>
              </a:ext>
            </a:extLst>
          </p:cNvPr>
          <p:cNvSpPr txBox="1"/>
          <p:nvPr/>
        </p:nvSpPr>
        <p:spPr>
          <a:xfrm>
            <a:off x="5902036" y="1257655"/>
            <a:ext cx="5070764" cy="1572418"/>
          </a:xfrm>
          <a:prstGeom prst="rect">
            <a:avLst/>
          </a:prstGeom>
          <a:noFill/>
        </p:spPr>
        <p:txBody>
          <a:bodyPr wrap="square" rtlCol="0">
            <a:spAutoFit/>
          </a:bodyPr>
          <a:lstStyle/>
          <a:p>
            <a:pPr>
              <a:lnSpc>
                <a:spcPct val="107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“Oslo peace agreement” OR “Oslo accords”</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AND </a:t>
            </a:r>
            <a:r>
              <a:rPr lang="en-US" kern="100" dirty="0">
                <a:latin typeface="Calibri" panose="020F0502020204030204" pitchFamily="34" charset="0"/>
                <a:ea typeface="DengXian" panose="02010600030101010101" pitchFamily="2" charset="-122"/>
                <a:cs typeface="Times New Roman" panose="02020603050405020304" pitchFamily="18" charset="0"/>
              </a:rPr>
              <a:t>I</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srael*</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AND Palestine OR Palestinian</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AND two state solution</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8" name="Callout: Left Arrow 7">
            <a:extLst>
              <a:ext uri="{FF2B5EF4-FFF2-40B4-BE49-F238E27FC236}">
                <a16:creationId xmlns:a16="http://schemas.microsoft.com/office/drawing/2014/main" id="{9AE74D77-2E76-0697-1624-401C68410518}"/>
              </a:ext>
            </a:extLst>
          </p:cNvPr>
          <p:cNvSpPr/>
          <p:nvPr/>
        </p:nvSpPr>
        <p:spPr>
          <a:xfrm>
            <a:off x="9232062" y="4100945"/>
            <a:ext cx="2451938" cy="1938992"/>
          </a:xfrm>
          <a:prstGeom prst="leftArrowCallou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Narrow by discipline</a:t>
            </a:r>
            <a:endParaRPr lang="en-CA" dirty="0"/>
          </a:p>
        </p:txBody>
      </p:sp>
      <p:pic>
        <p:nvPicPr>
          <p:cNvPr id="5" name="Picture 4">
            <a:extLst>
              <a:ext uri="{FF2B5EF4-FFF2-40B4-BE49-F238E27FC236}">
                <a16:creationId xmlns:a16="http://schemas.microsoft.com/office/drawing/2014/main" id="{2C3B8628-D40B-192F-9C1B-D380118174D2}"/>
              </a:ext>
            </a:extLst>
          </p:cNvPr>
          <p:cNvPicPr>
            <a:picLocks noChangeAspect="1"/>
          </p:cNvPicPr>
          <p:nvPr/>
        </p:nvPicPr>
        <p:blipFill>
          <a:blip r:embed="rId2"/>
          <a:stretch>
            <a:fillRect/>
          </a:stretch>
        </p:blipFill>
        <p:spPr>
          <a:xfrm>
            <a:off x="136777" y="0"/>
            <a:ext cx="5393531" cy="6858000"/>
          </a:xfrm>
          <a:prstGeom prst="rect">
            <a:avLst/>
          </a:prstGeom>
        </p:spPr>
      </p:pic>
      <p:sp>
        <p:nvSpPr>
          <p:cNvPr id="9" name="Oval 8">
            <a:extLst>
              <a:ext uri="{FF2B5EF4-FFF2-40B4-BE49-F238E27FC236}">
                <a16:creationId xmlns:a16="http://schemas.microsoft.com/office/drawing/2014/main" id="{D16EF6ED-956A-73B8-2C6B-D69634148206}"/>
              </a:ext>
            </a:extLst>
          </p:cNvPr>
          <p:cNvSpPr/>
          <p:nvPr/>
        </p:nvSpPr>
        <p:spPr>
          <a:xfrm>
            <a:off x="380355" y="6367381"/>
            <a:ext cx="953145" cy="170481"/>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a:extLst>
              <a:ext uri="{FF2B5EF4-FFF2-40B4-BE49-F238E27FC236}">
                <a16:creationId xmlns:a16="http://schemas.microsoft.com/office/drawing/2014/main" id="{91E099FF-3C6B-22F3-6C43-65A45C5F3305}"/>
              </a:ext>
            </a:extLst>
          </p:cNvPr>
          <p:cNvPicPr>
            <a:picLocks noChangeAspect="1"/>
          </p:cNvPicPr>
          <p:nvPr/>
        </p:nvPicPr>
        <p:blipFill>
          <a:blip r:embed="rId3"/>
          <a:stretch>
            <a:fillRect/>
          </a:stretch>
        </p:blipFill>
        <p:spPr>
          <a:xfrm>
            <a:off x="5530308" y="3517322"/>
            <a:ext cx="3543523" cy="3106237"/>
          </a:xfrm>
          <a:prstGeom prst="rect">
            <a:avLst/>
          </a:prstGeom>
        </p:spPr>
      </p:pic>
    </p:spTree>
    <p:extLst>
      <p:ext uri="{BB962C8B-B14F-4D97-AF65-F5344CB8AC3E}">
        <p14:creationId xmlns:p14="http://schemas.microsoft.com/office/powerpoint/2010/main" val="95084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0472BE-D4E2-41BB-F35C-7F5D9117FD00}"/>
              </a:ext>
            </a:extLst>
          </p:cNvPr>
          <p:cNvPicPr>
            <a:picLocks noChangeAspect="1"/>
          </p:cNvPicPr>
          <p:nvPr/>
        </p:nvPicPr>
        <p:blipFill>
          <a:blip r:embed="rId2"/>
          <a:stretch>
            <a:fillRect/>
          </a:stretch>
        </p:blipFill>
        <p:spPr>
          <a:xfrm>
            <a:off x="26504" y="0"/>
            <a:ext cx="12138991" cy="6858000"/>
          </a:xfrm>
          <a:prstGeom prst="rect">
            <a:avLst/>
          </a:prstGeom>
        </p:spPr>
      </p:pic>
      <p:sp>
        <p:nvSpPr>
          <p:cNvPr id="4" name="Callout: Down Arrow 3">
            <a:extLst>
              <a:ext uri="{FF2B5EF4-FFF2-40B4-BE49-F238E27FC236}">
                <a16:creationId xmlns:a16="http://schemas.microsoft.com/office/drawing/2014/main" id="{54D74DFB-4C95-9A61-D478-B38F1C12EB56}"/>
              </a:ext>
            </a:extLst>
          </p:cNvPr>
          <p:cNvSpPr/>
          <p:nvPr/>
        </p:nvSpPr>
        <p:spPr>
          <a:xfrm>
            <a:off x="2144995" y="2409915"/>
            <a:ext cx="1871084" cy="2167160"/>
          </a:xfrm>
          <a:prstGeom prst="downArrow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Check out the related texts, these articles will be on the same subject</a:t>
            </a:r>
            <a:endParaRPr lang="en-CA" dirty="0"/>
          </a:p>
        </p:txBody>
      </p:sp>
    </p:spTree>
    <p:extLst>
      <p:ext uri="{BB962C8B-B14F-4D97-AF65-F5344CB8AC3E}">
        <p14:creationId xmlns:p14="http://schemas.microsoft.com/office/powerpoint/2010/main" val="570957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6F8EA3-7CBD-4C0C-800D-BC3A70308ECF}"/>
              </a:ext>
            </a:extLst>
          </p:cNvPr>
          <p:cNvSpPr txBox="1"/>
          <p:nvPr/>
        </p:nvSpPr>
        <p:spPr>
          <a:xfrm>
            <a:off x="1787236" y="208257"/>
            <a:ext cx="7966364" cy="707886"/>
          </a:xfrm>
          <a:prstGeom prst="rect">
            <a:avLst/>
          </a:prstGeom>
          <a:noFill/>
        </p:spPr>
        <p:txBody>
          <a:bodyPr wrap="square" rtlCol="0">
            <a:spAutoFit/>
          </a:bodyPr>
          <a:lstStyle/>
          <a:p>
            <a:pPr algn="ctr"/>
            <a:r>
              <a:rPr lang="en-US" sz="4000" b="1" dirty="0"/>
              <a:t>Google Scholar </a:t>
            </a:r>
            <a:endParaRPr lang="en-CA" sz="4000" b="1" dirty="0"/>
          </a:p>
        </p:txBody>
      </p:sp>
      <p:pic>
        <p:nvPicPr>
          <p:cNvPr id="4" name="Picture 3">
            <a:extLst>
              <a:ext uri="{FF2B5EF4-FFF2-40B4-BE49-F238E27FC236}">
                <a16:creationId xmlns:a16="http://schemas.microsoft.com/office/drawing/2014/main" id="{01716863-E2FE-51CD-B2E7-FE6CB3388DEB}"/>
              </a:ext>
            </a:extLst>
          </p:cNvPr>
          <p:cNvPicPr>
            <a:picLocks noChangeAspect="1"/>
          </p:cNvPicPr>
          <p:nvPr/>
        </p:nvPicPr>
        <p:blipFill>
          <a:blip r:embed="rId2"/>
          <a:stretch>
            <a:fillRect/>
          </a:stretch>
        </p:blipFill>
        <p:spPr>
          <a:xfrm>
            <a:off x="1006581" y="0"/>
            <a:ext cx="7778537" cy="6858000"/>
          </a:xfrm>
          <a:prstGeom prst="rect">
            <a:avLst/>
          </a:prstGeom>
        </p:spPr>
      </p:pic>
      <p:sp>
        <p:nvSpPr>
          <p:cNvPr id="8" name="Rectangle: Rounded Corners 7">
            <a:extLst>
              <a:ext uri="{FF2B5EF4-FFF2-40B4-BE49-F238E27FC236}">
                <a16:creationId xmlns:a16="http://schemas.microsoft.com/office/drawing/2014/main" id="{8EC5F467-3DB9-BAA1-371D-B289F5FA85C0}"/>
              </a:ext>
            </a:extLst>
          </p:cNvPr>
          <p:cNvSpPr/>
          <p:nvPr/>
        </p:nvSpPr>
        <p:spPr>
          <a:xfrm>
            <a:off x="1148530" y="815433"/>
            <a:ext cx="1022502" cy="886691"/>
          </a:xfrm>
          <a:prstGeom prst="round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Rounded Corners 6">
            <a:extLst>
              <a:ext uri="{FF2B5EF4-FFF2-40B4-BE49-F238E27FC236}">
                <a16:creationId xmlns:a16="http://schemas.microsoft.com/office/drawing/2014/main" id="{394DEB0A-F919-4ABF-ACBA-2F673849B26E}"/>
              </a:ext>
            </a:extLst>
          </p:cNvPr>
          <p:cNvSpPr/>
          <p:nvPr/>
        </p:nvSpPr>
        <p:spPr>
          <a:xfrm>
            <a:off x="8391525" y="3133752"/>
            <a:ext cx="3650608" cy="170494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 narrow your search results by date, but you cannot narrow down to peer reviewed journal articles only in Google Scholar</a:t>
            </a:r>
            <a:endParaRPr lang="en-CA" dirty="0"/>
          </a:p>
        </p:txBody>
      </p:sp>
    </p:spTree>
    <p:extLst>
      <p:ext uri="{BB962C8B-B14F-4D97-AF65-F5344CB8AC3E}">
        <p14:creationId xmlns:p14="http://schemas.microsoft.com/office/powerpoint/2010/main" val="3663655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E70B29-8A8D-F5B3-EA3F-BDAC7FCB38AE}"/>
              </a:ext>
            </a:extLst>
          </p:cNvPr>
          <p:cNvPicPr>
            <a:picLocks noChangeAspect="1"/>
          </p:cNvPicPr>
          <p:nvPr/>
        </p:nvPicPr>
        <p:blipFill>
          <a:blip r:embed="rId2"/>
          <a:stretch>
            <a:fillRect/>
          </a:stretch>
        </p:blipFill>
        <p:spPr>
          <a:xfrm>
            <a:off x="0" y="0"/>
            <a:ext cx="11249025" cy="5762625"/>
          </a:xfrm>
          <a:prstGeom prst="rect">
            <a:avLst/>
          </a:prstGeom>
        </p:spPr>
      </p:pic>
      <p:pic>
        <p:nvPicPr>
          <p:cNvPr id="9" name="Picture 8">
            <a:extLst>
              <a:ext uri="{FF2B5EF4-FFF2-40B4-BE49-F238E27FC236}">
                <a16:creationId xmlns:a16="http://schemas.microsoft.com/office/drawing/2014/main" id="{7DE2409B-2421-9D9C-CCB0-BDF0884F13DF}"/>
              </a:ext>
            </a:extLst>
          </p:cNvPr>
          <p:cNvPicPr>
            <a:picLocks noChangeAspect="1"/>
          </p:cNvPicPr>
          <p:nvPr/>
        </p:nvPicPr>
        <p:blipFill>
          <a:blip r:embed="rId3"/>
          <a:stretch>
            <a:fillRect/>
          </a:stretch>
        </p:blipFill>
        <p:spPr>
          <a:xfrm>
            <a:off x="2189595" y="1767610"/>
            <a:ext cx="9342687" cy="4559300"/>
          </a:xfrm>
          <a:prstGeom prst="rect">
            <a:avLst/>
          </a:prstGeom>
          <a:ln>
            <a:noFill/>
          </a:ln>
          <a:effectLst>
            <a:outerShdw blurRad="292100" dist="139700" dir="2700000" algn="tl" rotWithShape="0">
              <a:srgbClr val="333333">
                <a:alpha val="65000"/>
              </a:srgbClr>
            </a:outerShdw>
          </a:effectLst>
        </p:spPr>
      </p:pic>
      <p:sp>
        <p:nvSpPr>
          <p:cNvPr id="10" name="Arrow: Up 9">
            <a:extLst>
              <a:ext uri="{FF2B5EF4-FFF2-40B4-BE49-F238E27FC236}">
                <a16:creationId xmlns:a16="http://schemas.microsoft.com/office/drawing/2014/main" id="{F59C6F0A-D660-8871-65C1-890A030978A0}"/>
              </a:ext>
            </a:extLst>
          </p:cNvPr>
          <p:cNvSpPr/>
          <p:nvPr/>
        </p:nvSpPr>
        <p:spPr>
          <a:xfrm>
            <a:off x="157018" y="517236"/>
            <a:ext cx="230909" cy="1052946"/>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11" name="Arrow: Left 10">
            <a:extLst>
              <a:ext uri="{FF2B5EF4-FFF2-40B4-BE49-F238E27FC236}">
                <a16:creationId xmlns:a16="http://schemas.microsoft.com/office/drawing/2014/main" id="{4506A1FE-A577-7A60-A79D-62271B8538D4}"/>
              </a:ext>
            </a:extLst>
          </p:cNvPr>
          <p:cNvSpPr/>
          <p:nvPr/>
        </p:nvSpPr>
        <p:spPr>
          <a:xfrm>
            <a:off x="1182848" y="4269996"/>
            <a:ext cx="1006747" cy="343949"/>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41C41647-7ADF-F058-BF2D-0E3B86C6610D}"/>
              </a:ext>
            </a:extLst>
          </p:cNvPr>
          <p:cNvSpPr/>
          <p:nvPr/>
        </p:nvSpPr>
        <p:spPr>
          <a:xfrm>
            <a:off x="2499919" y="3355596"/>
            <a:ext cx="1082180" cy="285226"/>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Arrow: Right 12">
            <a:extLst>
              <a:ext uri="{FF2B5EF4-FFF2-40B4-BE49-F238E27FC236}">
                <a16:creationId xmlns:a16="http://schemas.microsoft.com/office/drawing/2014/main" id="{8BB95F08-E4A7-C017-BAF8-2D89CBF7DF5F}"/>
              </a:ext>
            </a:extLst>
          </p:cNvPr>
          <p:cNvSpPr/>
          <p:nvPr/>
        </p:nvSpPr>
        <p:spPr>
          <a:xfrm>
            <a:off x="8397380" y="5408432"/>
            <a:ext cx="922789" cy="48902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95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fferent coloured question marks">
            <a:extLst>
              <a:ext uri="{FF2B5EF4-FFF2-40B4-BE49-F238E27FC236}">
                <a16:creationId xmlns:a16="http://schemas.microsoft.com/office/drawing/2014/main" id="{C0D1A35E-DAE6-7066-1C68-7EF2D5F8F22A}"/>
              </a:ext>
            </a:extLst>
          </p:cNvPr>
          <p:cNvPicPr>
            <a:picLocks noChangeAspect="1"/>
          </p:cNvPicPr>
          <p:nvPr/>
        </p:nvPicPr>
        <p:blipFill rotWithShape="1">
          <a:blip r:embed="rId2"/>
          <a:srcRect l="16292" r="17420"/>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219C4519-C938-43F1-84EE-60177D79B406}"/>
              </a:ext>
            </a:extLst>
          </p:cNvPr>
          <p:cNvSpPr>
            <a:spLocks noGrp="1"/>
          </p:cNvSpPr>
          <p:nvPr>
            <p:ph type="title"/>
          </p:nvPr>
        </p:nvSpPr>
        <p:spPr>
          <a:xfrm>
            <a:off x="981563" y="1826933"/>
            <a:ext cx="4023360" cy="3204134"/>
          </a:xfrm>
        </p:spPr>
        <p:txBody>
          <a:bodyPr vert="horz" lIns="91440" tIns="45720" rIns="91440" bIns="45720" rtlCol="0" anchor="b">
            <a:normAutofit fontScale="90000"/>
          </a:bodyPr>
          <a:lstStyle/>
          <a:p>
            <a:r>
              <a:rPr lang="en-US" sz="3700" dirty="0"/>
              <a:t>What is peer review? </a:t>
            </a:r>
            <a:br>
              <a:rPr lang="en-US" sz="3700" dirty="0"/>
            </a:br>
            <a:br>
              <a:rPr lang="en-US" sz="3700" dirty="0"/>
            </a:br>
            <a:r>
              <a:rPr lang="en-US" sz="3700" dirty="0"/>
              <a:t>What are peer reviewed, scholarly articles?</a:t>
            </a:r>
          </a:p>
        </p:txBody>
      </p:sp>
    </p:spTree>
    <p:extLst>
      <p:ext uri="{BB962C8B-B14F-4D97-AF65-F5344CB8AC3E}">
        <p14:creationId xmlns:p14="http://schemas.microsoft.com/office/powerpoint/2010/main" val="1317606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9323-A1D5-446C-9705-6A1238FFF4E3}"/>
              </a:ext>
            </a:extLst>
          </p:cNvPr>
          <p:cNvSpPr>
            <a:spLocks noGrp="1"/>
          </p:cNvSpPr>
          <p:nvPr>
            <p:ph type="title" idx="4294967295"/>
          </p:nvPr>
        </p:nvSpPr>
        <p:spPr>
          <a:xfrm>
            <a:off x="1524000" y="2330920"/>
            <a:ext cx="9144000" cy="2764028"/>
          </a:xfrm>
        </p:spPr>
        <p:txBody>
          <a:bodyPr vert="horz" lIns="91440" tIns="45720" rIns="91440" bIns="45720" rtlCol="0" anchor="ctr">
            <a:noAutofit/>
          </a:bodyPr>
          <a:lstStyle/>
          <a:p>
            <a:pPr marL="45720" indent="0"/>
            <a:r>
              <a:rPr lang="en-US" sz="2400" dirty="0"/>
              <a:t>Has the article gone through the peer review process?</a:t>
            </a:r>
            <a:br>
              <a:rPr lang="en-US" sz="2400" dirty="0"/>
            </a:br>
            <a:r>
              <a:rPr lang="en-US" sz="2400" b="1" dirty="0"/>
              <a:t>What is peer review?</a:t>
            </a:r>
            <a:br>
              <a:rPr lang="en-US" sz="2400" b="1" dirty="0"/>
            </a:br>
            <a:br>
              <a:rPr lang="en-US" sz="2400" dirty="0"/>
            </a:br>
            <a:r>
              <a:rPr lang="en-US" sz="2400" b="0" dirty="0"/>
              <a:t>Peer review is a system used to decide if an article should be published in a peer-reviewed journal. Each paper submitted to a peer-reviewed journal is read and evaluated by experts in the article’s subject area. </a:t>
            </a:r>
            <a:br>
              <a:rPr lang="en-US" sz="2400" b="0" dirty="0"/>
            </a:br>
            <a:br>
              <a:rPr lang="en-US" sz="2400" b="0" dirty="0"/>
            </a:br>
            <a:r>
              <a:rPr lang="en-US" sz="2400" b="0" dirty="0"/>
              <a:t>The reviewers assess the article’s validity, importance, and originality, and then recommend whether it should be printed in the journal. </a:t>
            </a:r>
            <a:br>
              <a:rPr lang="en-US" sz="2400" b="0" dirty="0"/>
            </a:br>
            <a:br>
              <a:rPr lang="en-US" sz="2400" b="0" dirty="0"/>
            </a:br>
            <a:r>
              <a:rPr lang="en-US" sz="2400" b="0" dirty="0"/>
              <a:t>The reviewers’ suggestions are considered by the journal’s editor, who makes the final decision about whether to accept or reject the article.</a:t>
            </a:r>
            <a:br>
              <a:rPr lang="en-US" sz="2400" b="0" dirty="0"/>
            </a:br>
            <a:br>
              <a:rPr lang="en-US" sz="2800" b="0" dirty="0"/>
            </a:br>
            <a:br>
              <a:rPr lang="en-US" sz="2800" b="0" dirty="0"/>
            </a:br>
            <a:r>
              <a:rPr lang="en-US" sz="2800" b="0" dirty="0">
                <a:hlinkClick r:id="rId2"/>
              </a:rPr>
              <a:t>Criteria for evaluating academic or scholarly articles</a:t>
            </a:r>
            <a:br>
              <a:rPr lang="en-US" sz="2800" b="0" dirty="0"/>
            </a:br>
            <a:endParaRPr lang="en-US" sz="2800" b="0" dirty="0"/>
          </a:p>
        </p:txBody>
      </p:sp>
    </p:spTree>
    <p:extLst>
      <p:ext uri="{BB962C8B-B14F-4D97-AF65-F5344CB8AC3E}">
        <p14:creationId xmlns:p14="http://schemas.microsoft.com/office/powerpoint/2010/main" val="2544178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9FE89-DAE6-43CD-B818-F8BCC34D24E3}"/>
              </a:ext>
            </a:extLst>
          </p:cNvPr>
          <p:cNvPicPr>
            <a:picLocks noChangeAspect="1"/>
          </p:cNvPicPr>
          <p:nvPr/>
        </p:nvPicPr>
        <p:blipFill>
          <a:blip r:embed="rId2"/>
          <a:stretch>
            <a:fillRect/>
          </a:stretch>
        </p:blipFill>
        <p:spPr>
          <a:xfrm>
            <a:off x="2548075" y="0"/>
            <a:ext cx="7095850" cy="6858000"/>
          </a:xfrm>
          <a:prstGeom prst="rect">
            <a:avLst/>
          </a:prstGeom>
        </p:spPr>
      </p:pic>
    </p:spTree>
    <p:extLst>
      <p:ext uri="{BB962C8B-B14F-4D97-AF65-F5344CB8AC3E}">
        <p14:creationId xmlns:p14="http://schemas.microsoft.com/office/powerpoint/2010/main" val="25618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F416B5-C773-4931-BCD7-0F841D78271A}"/>
              </a:ext>
            </a:extLst>
          </p:cNvPr>
          <p:cNvPicPr>
            <a:picLocks noChangeAspect="1"/>
          </p:cNvPicPr>
          <p:nvPr/>
        </p:nvPicPr>
        <p:blipFill>
          <a:blip r:embed="rId2"/>
          <a:stretch>
            <a:fillRect/>
          </a:stretch>
        </p:blipFill>
        <p:spPr>
          <a:xfrm>
            <a:off x="466725" y="481012"/>
            <a:ext cx="11258550" cy="5895975"/>
          </a:xfrm>
          <a:prstGeom prst="rect">
            <a:avLst/>
          </a:prstGeom>
        </p:spPr>
      </p:pic>
      <p:sp>
        <p:nvSpPr>
          <p:cNvPr id="3" name="Arrow: Left 2">
            <a:extLst>
              <a:ext uri="{FF2B5EF4-FFF2-40B4-BE49-F238E27FC236}">
                <a16:creationId xmlns:a16="http://schemas.microsoft.com/office/drawing/2014/main" id="{2BB7D3D9-D6D6-47EE-A541-872451474E6D}"/>
              </a:ext>
            </a:extLst>
          </p:cNvPr>
          <p:cNvSpPr/>
          <p:nvPr/>
        </p:nvSpPr>
        <p:spPr>
          <a:xfrm>
            <a:off x="4028661" y="3193774"/>
            <a:ext cx="781878" cy="4240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B52040D2-E8BE-435C-964D-F0E981EE4085}"/>
              </a:ext>
            </a:extLst>
          </p:cNvPr>
          <p:cNvPicPr>
            <a:picLocks noChangeAspect="1"/>
          </p:cNvPicPr>
          <p:nvPr/>
        </p:nvPicPr>
        <p:blipFill>
          <a:blip r:embed="rId3"/>
          <a:stretch>
            <a:fillRect/>
          </a:stretch>
        </p:blipFill>
        <p:spPr>
          <a:xfrm>
            <a:off x="6096000" y="1850231"/>
            <a:ext cx="4457700" cy="34290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17ED11B-B2E4-452F-BAAB-85074470015C}"/>
              </a:ext>
            </a:extLst>
          </p:cNvPr>
          <p:cNvPicPr>
            <a:picLocks noChangeAspect="1"/>
          </p:cNvPicPr>
          <p:nvPr/>
        </p:nvPicPr>
        <p:blipFill>
          <a:blip r:embed="rId4"/>
          <a:stretch>
            <a:fillRect/>
          </a:stretch>
        </p:blipFill>
        <p:spPr>
          <a:xfrm>
            <a:off x="233363" y="454094"/>
            <a:ext cx="6934200" cy="5295900"/>
          </a:xfrm>
          <a:prstGeom prst="rect">
            <a:avLst/>
          </a:prstGeom>
        </p:spPr>
      </p:pic>
      <p:pic>
        <p:nvPicPr>
          <p:cNvPr id="5" name="Picture 4">
            <a:extLst>
              <a:ext uri="{FF2B5EF4-FFF2-40B4-BE49-F238E27FC236}">
                <a16:creationId xmlns:a16="http://schemas.microsoft.com/office/drawing/2014/main" id="{65AFD094-7AF4-4D2C-802D-C7DD194D0A5B}"/>
              </a:ext>
            </a:extLst>
          </p:cNvPr>
          <p:cNvPicPr>
            <a:picLocks noChangeAspect="1"/>
          </p:cNvPicPr>
          <p:nvPr/>
        </p:nvPicPr>
        <p:blipFill>
          <a:blip r:embed="rId5"/>
          <a:stretch>
            <a:fillRect/>
          </a:stretch>
        </p:blipFill>
        <p:spPr>
          <a:xfrm>
            <a:off x="6456443" y="1822812"/>
            <a:ext cx="5750155" cy="4558050"/>
          </a:xfrm>
          <a:prstGeom prst="rect">
            <a:avLst/>
          </a:prstGeom>
        </p:spPr>
      </p:pic>
      <p:sp>
        <p:nvSpPr>
          <p:cNvPr id="7" name="Rectangle 6">
            <a:extLst>
              <a:ext uri="{FF2B5EF4-FFF2-40B4-BE49-F238E27FC236}">
                <a16:creationId xmlns:a16="http://schemas.microsoft.com/office/drawing/2014/main" id="{795F008E-9E73-46B2-9469-1EA99136BE98}"/>
              </a:ext>
            </a:extLst>
          </p:cNvPr>
          <p:cNvSpPr/>
          <p:nvPr/>
        </p:nvSpPr>
        <p:spPr>
          <a:xfrm>
            <a:off x="7179839" y="141375"/>
            <a:ext cx="4457700" cy="196639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Citations throughout the article and an extensive reference list/bibliography/endnotes/footnotes is available at the end of the article.</a:t>
            </a:r>
            <a:endParaRPr lang="en-CA" dirty="0"/>
          </a:p>
        </p:txBody>
      </p:sp>
      <p:sp>
        <p:nvSpPr>
          <p:cNvPr id="8" name="Rectangle: Rounded Corners 7">
            <a:extLst>
              <a:ext uri="{FF2B5EF4-FFF2-40B4-BE49-F238E27FC236}">
                <a16:creationId xmlns:a16="http://schemas.microsoft.com/office/drawing/2014/main" id="{DDF2D5B8-A397-4306-BC98-AE89F42F98E3}"/>
              </a:ext>
            </a:extLst>
          </p:cNvPr>
          <p:cNvSpPr/>
          <p:nvPr/>
        </p:nvSpPr>
        <p:spPr>
          <a:xfrm>
            <a:off x="3611105" y="2115519"/>
            <a:ext cx="2836190" cy="424069"/>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a16="http://schemas.microsoft.com/office/drawing/2014/main" id="{B8C058C4-5AE9-4405-AA37-1347DCFBC254}"/>
              </a:ext>
            </a:extLst>
          </p:cNvPr>
          <p:cNvSpPr/>
          <p:nvPr/>
        </p:nvSpPr>
        <p:spPr>
          <a:xfrm>
            <a:off x="3594881" y="3429000"/>
            <a:ext cx="2982442" cy="600559"/>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4DEE8A15-2C3C-4614-9B2D-45D4A7174470}"/>
              </a:ext>
            </a:extLst>
          </p:cNvPr>
          <p:cNvSpPr/>
          <p:nvPr/>
        </p:nvSpPr>
        <p:spPr>
          <a:xfrm>
            <a:off x="705173" y="4618495"/>
            <a:ext cx="2889708" cy="600559"/>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Left 10">
            <a:extLst>
              <a:ext uri="{FF2B5EF4-FFF2-40B4-BE49-F238E27FC236}">
                <a16:creationId xmlns:a16="http://schemas.microsoft.com/office/drawing/2014/main" id="{3BC80A94-A2D7-4A13-9C18-E38558AFC514}"/>
              </a:ext>
            </a:extLst>
          </p:cNvPr>
          <p:cNvSpPr/>
          <p:nvPr/>
        </p:nvSpPr>
        <p:spPr>
          <a:xfrm>
            <a:off x="7862784" y="4107051"/>
            <a:ext cx="994497" cy="379708"/>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080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n placed on top of a signature line">
            <a:extLst>
              <a:ext uri="{FF2B5EF4-FFF2-40B4-BE49-F238E27FC236}">
                <a16:creationId xmlns:a16="http://schemas.microsoft.com/office/drawing/2014/main" id="{A8A6E03E-F046-400E-ECCF-A34C5831779B}"/>
              </a:ext>
            </a:extLst>
          </p:cNvPr>
          <p:cNvPicPr>
            <a:picLocks noChangeAspect="1"/>
          </p:cNvPicPr>
          <p:nvPr/>
        </p:nvPicPr>
        <p:blipFill rotWithShape="1">
          <a:blip r:embed="rId2"/>
          <a:srcRect b="15730"/>
          <a:stretch/>
        </p:blipFill>
        <p:spPr>
          <a:xfrm>
            <a:off x="20" y="10"/>
            <a:ext cx="12191981" cy="6857990"/>
          </a:xfrm>
          <a:prstGeom prst="rect">
            <a:avLst/>
          </a:prstGeom>
        </p:spPr>
      </p:pic>
      <p:sp>
        <p:nvSpPr>
          <p:cNvPr id="14" name="Rectangle 1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Citing your sources</a:t>
            </a:r>
          </a:p>
        </p:txBody>
      </p:sp>
    </p:spTree>
    <p:extLst>
      <p:ext uri="{BB962C8B-B14F-4D97-AF65-F5344CB8AC3E}">
        <p14:creationId xmlns:p14="http://schemas.microsoft.com/office/powerpoint/2010/main" val="1968104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65913"/>
            <a:ext cx="10772775" cy="1658198"/>
          </a:xfrm>
        </p:spPr>
        <p:txBody>
          <a:bodyPr/>
          <a:lstStyle/>
          <a:p>
            <a:r>
              <a:rPr lang="en-US" dirty="0"/>
              <a:t>Citation Resources </a:t>
            </a:r>
            <a:endParaRPr lang="en-CA" dirty="0"/>
          </a:p>
        </p:txBody>
      </p:sp>
      <p:sp>
        <p:nvSpPr>
          <p:cNvPr id="3" name="Content Placeholder 2"/>
          <p:cNvSpPr>
            <a:spLocks noGrp="1"/>
          </p:cNvSpPr>
          <p:nvPr>
            <p:ph idx="1"/>
          </p:nvPr>
        </p:nvSpPr>
        <p:spPr>
          <a:xfrm>
            <a:off x="601076" y="1679732"/>
            <a:ext cx="10753725" cy="4328037"/>
          </a:xfrm>
        </p:spPr>
        <p:txBody>
          <a:bodyPr>
            <a:noAutofit/>
          </a:bodyPr>
          <a:lstStyle/>
          <a:p>
            <a:pPr marL="0" indent="0">
              <a:buNone/>
            </a:pPr>
            <a:endParaRPr lang="en-US" sz="3600" dirty="0"/>
          </a:p>
          <a:p>
            <a:r>
              <a:rPr lang="en-US" sz="3600" dirty="0"/>
              <a:t>Help and How to: </a:t>
            </a:r>
            <a:r>
              <a:rPr lang="en-US" sz="3600" dirty="0">
                <a:hlinkClick r:id="rId2"/>
              </a:rPr>
              <a:t>How to Cite </a:t>
            </a:r>
            <a:endParaRPr lang="en-US" sz="3600" dirty="0"/>
          </a:p>
          <a:p>
            <a:r>
              <a:rPr lang="en-US" sz="3600" b="1" dirty="0">
                <a:hlinkClick r:id="rId3"/>
              </a:rPr>
              <a:t>Chicago (Author-Date) style guide</a:t>
            </a:r>
            <a:endParaRPr lang="en-US" sz="3600" b="1" dirty="0"/>
          </a:p>
        </p:txBody>
      </p:sp>
    </p:spTree>
    <p:extLst>
      <p:ext uri="{BB962C8B-B14F-4D97-AF65-F5344CB8AC3E}">
        <p14:creationId xmlns:p14="http://schemas.microsoft.com/office/powerpoint/2010/main" val="63522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0E8B-9E54-4BE8-B117-45565977790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dirty="0"/>
              <a:t>How can I find out if the library has access to an item I’m looking for?</a:t>
            </a:r>
          </a:p>
        </p:txBody>
      </p:sp>
    </p:spTree>
    <p:extLst>
      <p:ext uri="{BB962C8B-B14F-4D97-AF65-F5344CB8AC3E}">
        <p14:creationId xmlns:p14="http://schemas.microsoft.com/office/powerpoint/2010/main" val="2659122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lstStyle/>
          <a:p>
            <a:r>
              <a:rPr lang="en-US" dirty="0"/>
              <a:t>Wrap up</a:t>
            </a:r>
            <a:endParaRPr lang="en-CA" dirty="0"/>
          </a:p>
        </p:txBody>
      </p:sp>
      <p:sp>
        <p:nvSpPr>
          <p:cNvPr id="3" name="Content Placeholder 2"/>
          <p:cNvSpPr>
            <a:spLocks noGrp="1"/>
          </p:cNvSpPr>
          <p:nvPr>
            <p:ph idx="1"/>
          </p:nvPr>
        </p:nvSpPr>
        <p:spPr>
          <a:xfrm>
            <a:off x="657606" y="2075263"/>
            <a:ext cx="11190848" cy="4364283"/>
          </a:xfrm>
        </p:spPr>
        <p:txBody>
          <a:bodyPr>
            <a:noAutofit/>
          </a:bodyPr>
          <a:lstStyle/>
          <a:p>
            <a:pPr>
              <a:buFont typeface="Arial" panose="020B0604020202020204" pitchFamily="34" charset="0"/>
              <a:buChar char="•"/>
            </a:pPr>
            <a:r>
              <a:rPr lang="en-US" sz="3200" dirty="0"/>
              <a:t>Political Science subject guide - POLI 322 Course guide provides quick access to key resources </a:t>
            </a:r>
          </a:p>
          <a:p>
            <a:pPr>
              <a:buFont typeface="Arial" panose="020B0604020202020204" pitchFamily="34" charset="0"/>
              <a:buChar char="•"/>
            </a:pPr>
            <a:r>
              <a:rPr lang="en-US" sz="3200" dirty="0"/>
              <a:t>The </a:t>
            </a:r>
            <a:r>
              <a:rPr lang="en-US" sz="3200" dirty="0" err="1"/>
              <a:t>poli</a:t>
            </a:r>
            <a:r>
              <a:rPr lang="en-US" sz="3200" dirty="0"/>
              <a:t> subject librarian (Michelle) is here to help</a:t>
            </a:r>
          </a:p>
          <a:p>
            <a:pPr>
              <a:buFont typeface="Arial" panose="020B0604020202020204" pitchFamily="34" charset="0"/>
              <a:buChar char="•"/>
            </a:pPr>
            <a:r>
              <a:rPr lang="en-US" sz="3200" dirty="0"/>
              <a:t>Your sources must collectively answer your research question</a:t>
            </a:r>
          </a:p>
          <a:p>
            <a:pPr>
              <a:buFont typeface="Arial" panose="020B0604020202020204" pitchFamily="34" charset="0"/>
              <a:buChar char="•"/>
            </a:pPr>
            <a:r>
              <a:rPr lang="en-US" sz="3200" dirty="0"/>
              <a:t>Evaluate everything you cite in your assignments</a:t>
            </a:r>
          </a:p>
          <a:p>
            <a:pPr>
              <a:buFont typeface="Arial" panose="020B0604020202020204" pitchFamily="34" charset="0"/>
              <a:buChar char="•"/>
            </a:pPr>
            <a:r>
              <a:rPr lang="en-US" sz="3200" dirty="0"/>
              <a:t>Properly cite all your sources!</a:t>
            </a:r>
            <a:endParaRPr lang="en-CA" sz="3200" dirty="0"/>
          </a:p>
        </p:txBody>
      </p:sp>
    </p:spTree>
    <p:extLst>
      <p:ext uri="{BB962C8B-B14F-4D97-AF65-F5344CB8AC3E}">
        <p14:creationId xmlns:p14="http://schemas.microsoft.com/office/powerpoint/2010/main" val="4263154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 ask us!</a:t>
            </a:r>
            <a:endParaRPr lang="en-CA" dirty="0"/>
          </a:p>
        </p:txBody>
      </p:sp>
      <p:sp>
        <p:nvSpPr>
          <p:cNvPr id="4" name="AutoShape 2" descr="data:image/jpeg;base64,/9j/4AAQSkZJRgABAQEAYABgAAD/2wBDAAgGBgcGBQgHBwcJCQgKDBQNDAsLDBkSEw8UHRofHh0aHBwgJC4nICIsIxwcKDcpLDAxNDQ0Hyc5PTgyPC4zNDL/2wBDAQkJCQwLDBgNDRgyIRwhMjIyMjIyMjIyMjIyMjIyMjIyMjIyMjIyMjIyMjIyMjIyMjIyMjIyMjIyMjIyMjIyMjL/wAARCAFXAx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vCPiJ8afEXhLxzqGiWNnpsltbeXsaaNy53RqxzhwOpPagD3e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10/w8+NXiLxb4507RL6z02O2ufM3tDG4cbY2YYy5HUDtQB7xXyB8bP8Akretf9sf/RKV9f18gfGz/kretf8AbH/0SlAHn9FFFABRRRQAUV718HfhVofiHwrJrHiKwa5NxKRbKZXTai8E/KRnJz+Vch8ZvAtn4M8R2zaVbmHTLuHMaF2ba68MMnJ9D1oA80ooqxY2c2oX9vZW67priRYkHqScCgCvRX1Zo3wx8D+AvDovvEUVpcyog+0XV8AyBj2VTx16cZqzYaJ8K/iBYzQaVY6VLtHzfZYfs8ye+AA39KAPkqiur+Ifg5vBHiqbS1uBcW7KJIJMjJQ9m9xWBpMEdzrNjbzLuiluI0dc4yCwBoAp0V9E/FT4ZeEPDfw/u9T0nSfs95G8YWT7RI2AWAPDMRXlfw18A3PjrxEkBV49NgIe7nA6D+6Pc0AcVRXvnxU8NfDjwNonkWuiiTWrpcW6G6lPljvIw3fkO5rwOgAooooAKK7T4bfD+58fa6bbzGgsLcB7mcDkDso9zX0DeeH/AIWfD7Too9VstLjDD5TeRefLJ74IJ/IYoA+SqK+srz4d/Dz4gaEbnRYbKHIxHd6cAmxvRlHH4EZr5m8U+G77wn4hutHv1/ewt8rgcSKejD2IoAxqKu6RBHda3YW8y7opbmNHXOMqWAIr3/4pfDDwf4d+H99qelaT5F5EUCSfaJGxlgDwzEUAfOdFFfS3gv4V+DNW+HGm6te6P5t7NZmWST7RKMtzzgNigD5poqSdQlxIqjAViB+desfA/wAF6B4vn1ZdcsftQt1Qx/vXTbknP3SKAPI6K+qb/wCHfwf0q6NrqKadaXAAJin1R0YA9DgyZqr/AMIb8Ef+fnR//Bw3/wAcoA+YKK0deis4PEGoRaeUNmlw6wlH3DZnjB78V1/wo+Hq+PNelW8kePTbRQ85Q4Zyeig9s0Aef0V9aalbfCXwXJBpep2OjQTMBtSa2858erHBI+prL8bfCXwp4k8Nyav4bS1s7kRGWGW1YCCYAdCBwM+ooA+X6KVlKOysMFTg17R8LfD3w21PwmZ/Fc2npqPnsoFxqBhbZxj5d4oA8Wor6y034V/CzWIWm0yxtb2NDtZ7fUJJAD6Eh6p3fgL4NWF1Ja3jaXb3EZw8UuqurKfQgyZFAHyzRXU/EOy0PT/Gl7beHGhbS1C+UYZvNX7ozhsnPPvXVfBDwhofi/W9Ut9csvtUUFurxr5rptJbGflIoA8sor0L4x+GtJ8K+NF0/RrX7Nam2R9nmM/zHOTliTXnvU4FABRX0V8M/gnpq6TBrfiqEzzzKJY7N2xHEvUF/U+3SuoivPg9dasdGjt/DrXROwAWiBSfQPtwT9DQB8m0V7z8V/gxZaXpc2v+GYnjih+a5s8lgF/vJnnjuK8GoAKK9Y+CHg7QfF+oarFrlj9qSCJGjHmum0k8/dIrT+MfwmsvDdhDrnhy1aKxT5LqHez7D2fLEnHY0AeKUV1/wx0TT/EPj7T9M1SDz7Sbdvj3lc4BPUEGu7+OHgPw34Q0rSZtD077LJcTukh8533AKCPvE0AeK0UoBZgoGSTgCvpvwJ8IfDXh/wANxa14ohgurtoRNKbo/uYFIzjB4PHc0AfMdFfWmlxfCTxlJNpum2WiTzYIMcVqIZCO5U4BP1FeH/Fr4eQeBdbhOnzGTTrsFoldsvER1U+o9DQB53RRRQAUUUUAFFFFABRRUkEEtzcRwQRtJLIwVEUZLE9BQBHRX074M+DXhzwzoi6r4sSC5vAnmTfaW/cQD0x0P1NbOmQ/CXxfNPpem2WhzzAEMkVsInI7lTgE/UGgD5Jor1D4ufC+LwPcw3+mTF9LuWKrHI2Xib09x715fQAUV9UaF8Jfh/N4R07U9Q0lFZ7KOaeZ7uVVyUBJPzgCq3/CG/BH/n50f/wcN/8AHKAPmCiva/ij4e+GumeETceFZtPfUvPRcW+oGZtvf5d5/lXkmhxWk+vWEV+VFo86LMXbaNmecntxQBn0V9QDwZ8EmYKtxo5JOABrDc/+RK17z4RfDPTrRru90uG2tk+9LNfSog+pL4oA+SKK+gvGfhb4S2fg7VbjRbjS21OOAtbiLVDIxfthd5z+VfPtABRRT4gGmRT0LAGgBlFfSfjT4WeDdJ+Gt/q1lpHlX0VoJEl+0SnDcc4LY/SvmygAor6N+F/ww8H+Ivh7Yapqmk+feS+Zvk+0SLnDEDgMB0FfP2rQx22s30EK7YoriREXOcAMQKAKdFekfBbwto3izxbdWOt2n2q3SzaVU8xkwwZRnKkHoTXsmpfDb4R6PMsOpw2FlKy7lS41N4yR6gGSgD5Tor6f/wCEN+CP/Pzo/wD4OG/+OV8/eNLbSrPxlqlvojRtpkc2LcxS+YpXA6Nk5/OgDBor0L4OeGtJ8VeNW0/WbX7Tai1eQJ5jJ8wxg5Ug1pfG/wAIaF4Q1jSoNDsvssc8DvIPNd9xDAD7xNAHldFFFABRXu3wV+Hvhfxb4TvL3W9N+1XEd40Sv58iYXapxhWA6k111z4E+DFncyW9y+lQzxtteOTVmVlPoQZOKAPluivqHVfgd4J1/R/P8Ny/ZJGUmG4guDNE598k5H0Ir5s1jSrrQ9YutLvU2XNrIY5B2yO49qAKNFFFABXoHwT/AOStaL/22/8ARL15/XoHwT/5K1ov/bb/ANEvQB9f18gfGz/kretf9sf/AESlfX9fIHxs/wCSt61/2x/9EpQB5/RRRQAVb0vTp9X1W0062UtNcyrEgA7k4qpXsH7Pvhn+0/F02tTIDb6anyZHWVuB+Qz+dAHtWvavZfC74eWzJHujtFit4oweWOQD+mTWV8XNDi8X/DKS+tAJJbZBewMvOVx8wH1U/pV34lfDq4+IUNjbjWvsFvbMzmP7P5m9jwDncMYGfzre8J+HJfDvhK10K7vhqCwIYhKYtmU7DGT0HHWgD4frS8P6kNG8RadqTLuW2uElZfUA8/pWj478Ot4W8Z6lpRUiKOUtCSOsbcr+h/SsK2tbi9uEt7WCSeZzhY41LM30AoA+x/Eei6R8VPA6w22oYt59s0NxDhtjD1H8xXgmsfCLx34MllvdJeS5iClTPpsrLJs7grw34DNYCx+PPhotrfD7dpCXeTGCw2uR/eTkZ9mGa9e+F/xrvfEmuW+ga9bRfabgEQXMC7dzAZwy/QHkUAfOMxlMz+eXMuTu35znvnNXdB/5GHTP+vuL/wBDFew/tEeF7HT77T9dtIkhlvC0dwqjAdhghvrivHtB/wCRh0z/AK+4v/QxQB9d/E7Qb3xP4IfR7BQbi5niUE9FG7JJ9gK0fDnhi38F+EhpmjQJJNFEWy5x58uOrH3Naer6xY6Bo0+p6jMIbW3Tc7H+Q9Sa8s+G3xffxb401LTL8LBDcHfpyf3Qo5U+pI5/OgD578U6rqus+JL671pmN+ZSsin+Ag42gdgKx69r/aA8Ff2drEXiazixbXp2XIUcLKOh/EfqK8UoAKKKKAPqz4BaZHZfDlLsIBLeXDu7eoB2j9BXz78RtduPEPjvVbydyyrO0USk8KinAA/Kvoj4D3yXfwytoQV8y2mkjcDtzkfoa+dvFPhzUo/iJqeiwWks1412/lRRrlnDHII9sHNAHX/ADXLiw8dnTBI32W+hYMmeN68g/wA66X9pPSkWTRdWRAHcPA7Y5IGCP5moPhl8MPEfhb4j6ZdatbokJtZJi8b7ghxjYx/vc9qu/tKainkaHpoYGQtJMwz0HAH9aAPDdA/5GPS/+vuL/wBDFfVXxt/5JVqX+9H/AOhCvlPQ2CeINNdui3URP/fYr6t+NQMnwo1IqCQDExx6bhQB8h19j/Dn/kkGkf8AXgf5Gvjivsf4f5t/g7pZkUrt04sQ3HGCaAPj25/4+pv99v517t+zV/x9a9/uR/zNeETnNzKR3cn9a93/AGav+PrXv9yP+ZoAT4ufDTxb4n8dzalpGlfaLRoY0Ennxrkgc8MwNeO+IvC+seFL9LHWrT7LcOgkVPMV8r65UkV7z8TfjD4g8GeMZdI0+006W3SJHDTxuWyRz0YCvEvGfjTUfHOrx6lqUNtFNHEIgturBcAk9yeeaAObr2f9nzxTYaRrV9pF9KkBvwpgkc4Bcfw/j2rxitnQfCuveJZxHo2l3N2QcF0XCKfdjwPxNAH0N8TfgvJ4w1eTXNJ1BIb6RFWSG4B2PgYBDDlePY14d4o8N+M/CdnHp2tR30WnKx8oCUvb59sHaCfwNamk/E/xz4HvX02a8eYWrmOS0vh5gUjjGeo/A4r6H8HeJdO+KPgqWW809VRyYLq2f5lzjsfT09KAPjaitfxTpUeheKtU0qJi0dpcvEpPUgHisigD6Y/Zw/5FHVP+vwf+givGfit/yU/Xv+vk/wAhXs37OH/Ioap/1+D/ANBFeM/Fb/kp+vf9fJ/kKAONr279mv8A5GTW/wDr0T/0OvEa9u/Zr/5GTW/+vRP/AEOgDJ/aE/5KKv8A16R/1rh/A2nR6t450WwmGY5rtAw9RnP9K7j9oT/koq/9ekf9a4z4fXsWn/EHQrqZgscd4m4ntk4/rQB9IfG/XJ9D+HM0VoxjkvJFttynG1D1x+AxXyUCQQQcEdCK+rfj5pc+ofDpriBS32O4WVwP7nIJ/UV8pUAfY3wx1N/FPwwsHvz5rtE1tMW/jA+Xn8K+SNcsv7N16/su0Fw8Y47AmvrP4RadJonwu00XYMbOjXDBuNqsc/yr5Q8R3o1HxLqd4v3ZrmRx9CxoA9i/Zr/5C2uf9cI//Qq94ml07WG1DRZwkpWMLcQt3Rxwa8H/AGa/+Qtrn/XCP/0KrHxD8Y3Pgn45QanCS0DWkUdzF/fjPX8R1FAGd4c8F3Hgf496fYMGazlMklpKf40wePqOhrof2lf+QHoP/XzJ/wCgivV0g0vxPFpGuWxSURET2s4HIDDBH4jr9K8o/aV/5Aeg/wDXzJ/6CKAPnWKQxTJIBkowbH0r7H0y60b4nfDj7NHc/ubq2EM6xt88LgDII9iPxr43RHlkWONWd2OFVRkk11sGjeOPBVhH4jit9Q0m3Zwgm3eWSewZeuD7jFAHXa18DvGXhm6+3+H7n7csR3RyWshinX3xnr9Ca8s1E3/2+Yambj7YGxKLjO8H3zzmvbfh/wDHfV59Ys9J8RwxXUVw4iW6iXZIrE4BYDgj6AVuftDeGLCXw5B4iSJY76CZYXdRgyI3QH1xQB82UUUUAFO8t/7jflVnSrqOy1ezu5QzRwzJIwUckAgnFfSX/DRHg7/oGat/34i/+LoA+YyCvUEfWkrvviv410zxx4gtb/S7e5hhig8thcIqknOf4Sa4GgAr0f4H6RFqvxKs3mUNHaI1xgj+ID5f1NecV6h8BL+Oz+JUMUhx9pgkiU++Mj+VAHdftH67Nb6fpWiRSMkdyzTzKP4wvAB/E14Bp17e6XfwX9hLJDcwOHjlTqpFe7ftJ6VKy6LqyqxiQPbuQOFJ5Gaj+FHxU0LR/D+l+GJ7C/lv3nMYaKJChLtxyWB7+lAHiut63q/iC+a+1i8nup2/jlPA9gOgHsKzK+rvj55afDCcYUM11CBx15r5RoA+zYrK41L4PwWVpH5lxPo6RxpkDcxjGBk8V83T/Brx7bW8k8uh7Y4kLuftUJwAMn+KvpWz1GbSPhPaajbqjTW2kxyorglSRGDzivCLv9oTxXeWc9rJYaQEmjaNisUmQCMcfPQB5LRRRQBNZ/8AH9b/APXRf519cfGL/kk+qf7kf/oQr5Is/wDj+t/+ui/zr64+MX/JJ9U/3I//AEIUAfIFFFFABUkP+vj/AN4fzqOpIf8AXx/7w/nQB9peJdDufEnw6uNHs3iS4urNURpSQoOB1wCf0rwn/hnLxd/0ENH/AO/0n/xFe4eMNVvdE+GF5qWnTeTd29krxSbQ204HY5FfN/8Awuz4g/8AQe/8lYf/AIigD6U+Hvhu88JeB7PRr+SGS4g3lmgJKnLEjGQD39K+O9d/5GHUv+vqX/0M19efDDXNR8R/Dyx1PVbj7ReS+Zvk2KucMQOFAHSvkPXf+Rh1L/r6l/8AQzQB6h+zn/yPt9/2D2/9DSur+NXw+8T+LfE1leaJpv2qCO28t386NMNuJxhmFcp+zn/yPt9/2D2/9DSu/wDix8Vdc8C+ILSw0y1sJYprfzWNwjsc5I7MKAPn3xL4O13whNbw65Y/ZZLhS0Q81H3AcH7pPrWFXV+OPiBqvj66s7jVILSFrVGRBbIyggkE5yx9K5SgD1f9nv8A5KO//XlJ/MVs/tJ/8jBon/XtJ/6EKxv2e/8Ako7/APXlJ/MVs/tJ/wDIwaJ/17Sf+hCgDw+iiigD6d/Zy/5EXUP+wg3/AKAleSePfB3ia88ea3cW3h7VZoJLp2SSOzkZWHqCBzXrf7OX/Ii6h/2EG/8AQEqr4j/aB/sDxHf6T/wjfn/ZJjF5v2zbux3xsOPzoA1fgR4b1zw94YvRrNvLarcTh4LeXhlGMEkds+ntXiPxiu7W8+KGrvabSqMsbsvRnCgE/wBPwrrPEf7Q+s6pp72uk6ZFpjSAq05lMrgH+7wAD74NeNu7ySNJIxZ2OWZjkk+tADaKKKACvQPgn/yVrRf+23/ol68/r0D4J/8AJWtF/wC23/ol6APr+vkD42f8lb1r/tj/AOiUr6/r5A+Nn/JW9a/7Y/8AolKAPP6KKKACvqP4War4U8HfDu3S41/SlvZlN1cx/a49+4jhcZzkDAr5cooA67WPiP4p1HWby8h8QapbwzTM8cMV26qik8AAHAwK6z4TfEzUrLxpFD4h126m066Qxs97csyRN1DZY4HTH415LRQB7f8AH1vD+sHTtb0jWNNu7lM288dvco7leqnAPQcj8a8k8Oa9deGfEFnrFkR51tIGCnow7g/UVl0UAfYFjr/gv4teGxZ3LwSlwGks5X2TQv6jvx6iofD/AMOPBPw8u5NaW5KyoDtuL64XEQPXHQfj1r5GBIOQSPpSl2IwWJ+poA9O+NHxBtPGetW1ppTM+nWAYLKRgSuepA9OOK890WRItd0+SR1REuY2ZmOAAGGSao0UAfUHxj8U+HtT+Gl7aWGuabdXDSRFYoLpHY4YZ4BzXzTpmo3Ok6nbahZyGO4t5BJGw7EVVooA+t5vFvg3x98P/s2p63pto99b/vIZ7lEeGT1wT2PNfKF/a/Yb+4tfOim8mQp5kThkfB6gjqKr0UAFFFFAHo3wk+Iy+Btalhv97aTeYE20ZMbDo4Hf3r6EudC8J+OL2w8R2N8v261YNDfWMwDgD+FuufTBGea+NaUMy9GI+hoA++0kjclUkV2XqARkfWvjj4rarquqfELUjq0axS27+THErbgkY6YPfPX8awtF8U654eW6Gk6lPaC6j8ubyz94f0PuOayZJHlkaSR2d2OWZjkk0AICVYMpIIOQR2r6l+H/AMSfD/jbwumha/NbxX5hFvNBcNtW4GMZUnqT6da+WaKAPqqP4EeBIdQ+2s128AO77O9yPK/PG7H41m/FX4oaNo3hubw54fuIZ7yaPyG+zsClvH0IyOM44xXzT5j/AN9vzptABXtn7PuuaTo1xrR1TU7OyEiRhPtM6x7sE9MnmvE6KAPrPX9O+EvifVG1LV9S0e4u2UIZP7V2cDpwrgVl/wDCG/BH/n50f/wcN/8AHK+YKKAOl8fWmjWPjPULbw+0LaWjDyTDN5q4wM4bJzz712Xwa+JsHg67m0rV3ZdKum3CUDPkv0yR/dPevKKKAPrzxD8PPBHxFdNX85TK4GbuwnUeYP8Aa6g/lmn3Wt+DPhH4XNlbzRJsBaO1STfNM57nv+J4r5CDsBgMR9DSEknJJP1oAuavqU2s6xealcY826maVgOxJzVKiigD6F+AXiLRNH8LajDqer2FlK90GVLi4WMkbeoBNeTfEy7tr/4i61dWdxFcW8lwSksThlYYHII4NcnRQAV7D+z9rOl6Nr+sSapqNpZJJaqqNczLGGO7oMnmvHqKAPTfjnqmn6t48W502+t7yD7Ki+Zbyh1zzxkV5mrMjq6khlOQR2NJRQB9S/Dj4qaJ4r0CLRfEE8EGpCPyZEuCAlyuMZBPGSOoq5B8EvAlprH9q+XK0SnettJcAwqeufXHsTivk6neY/8Afb86APpP4tfFnS7DQ5/D/h66juL2dDFLLAQUgToQCOCcccdK+aqKKAPZv2fdb0rRtT1l9U1K0slkhQIbmZYwxz2yeaxPjjqdhq3xA+06de295B9ljXzLeUOuRnjIrzSigD2r4H/EmHRJn8O63dpDp8pL288zhVhbupJ6A/zrR/aC8QaNrOjaKml6tY3rx3Ehdba4WQqCo5ODxXglFAE1ndzWF7Dd27lJoXEiMOxByK+sPCfxB8L/ABI8O/2XqzWyXssfl3NjcELvPqmeo78civkmgEg5FAH1rpPwg8D+GNYGthpD5LeZGt1cAxQkdx0z+JNecfHH4k6br9vD4d0WdbmCKXzLm4TlGYdFU98eteJl3IwWY/jTaACiiigAooooAKKKKACremajc6RqlrqNo5S4tpBJG3uDVSigD668PeNvCXxQ8N/2bqLW63EyBbiwncK271T1HcEcijQfhf4J8D3764sh8yIlo5b24UrB9Og/E5NfIoJByDinF3IwWYj60Aet/Gv4kWfiu6t9H0aUy6daOXkmHAlk6ceoFeRUUUAfYGieJ/B114D07S9R8QaTsfT4oZ4XvUU/cAKn5gQa57/hDfgj/wA/Oj/+Dhv/AI5XzBRQB7/448L/AAnsvBmpXOhT6Y2pxxZtxFqZkYtkdF3nP5V4BRRQBNaELeQMxAAkUkntzX1D8VvFfh3UfhlqVpZa9ptzcOibYobpHZuR0AOa+WKKACiiigAp8JAmjJOAGFMooA+rPHvizw5efCnUrO217TJrp7JVWGO6RnY4HAAOc18p0UUAfUvwi8V+HdN+GWnWl9rum2tynmboprpEZcucZBOa+aNZdJdd1CSNldHuZGVlOQQWOCKo0UAeqfAXVtO0fxreXGp39tZQtYsokuJVjUnevGSeteyeI4PhV4tvY7zW9V0e6njTy1b+1AmF64wrivkeigD6f/4Q34I/8/Oj/wDg4b/45XiXxOsPDum+MpLfws9u+mCBCDBcGZdxzn5iT/OuNooA9N+BeqafpPj5rnUr63s4Pski+ZcShFySOMnvXt3iVPhb4vuIJ9c1bR7qSBSkbf2mEwCcn7rivkSigD6f/wCEN+CP/Pzo/wD4OG/+OV4D45tdIsvGup22gtE2lxyAW5il8xSu0dGyc8571z1FAH0V8BPEmh6P4MvoNT1iwspmvmZY7i4SNiNi84J6V4x49uYLzx7rdxbTRzQSXTskkbBlYeoI61zlFABRRRQAUUUUAFegfBP/AJK1ov8A22/9EvXn9egfBP8A5K1ov/bb/wBEvQB9f18gfGz/AJK3rX/bH/0SlfX9fOHxR+F/jDxF8RNU1TS9I8+yn8ry5PtEa5xGqnhmB6g0AeH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16B8E/8AkrWi/wDbb/0S9H/Ck/iD/wBAH/yah/8Ai66/4XfC7xj4d+Iml6pqmkeRZQeb5kn2iNtuY2UcKxPUigD6QooooAKKKKACiiigAooooAKKKKACiiigAooooAKKKKACiiigAooooAKKKKACiiigAooooAKKKKACiiigAooooAKKKKACiiigAooooAKKKKACiiigAooooAKKKKACiiigAooooAKKKKACiiigAooooAKKKKACiiigAooooAKKKKACiiigAooooAKKKKACiiigAooooAKKKKACiiigAooooAKKKKACiikLKv3iB9TQAtFRfaIB1mj/AO+hR9og/wCe0f8A30KAJaKQMrfdYH6GloAKKKKACiiigAooooAKKKKACiiigAooooAKKKKACiiigAooooAKKKKACiiigAooooAKKKKACiiigAooooAKKKKACiiigAooooAKKKKACiiigAooooAKKKKACiiigAooooAKKKKACiiigAooooAKKKKACiiigAooooAKKKKACiiigAooooAKKKKACiiigAooooAKKKKACiiigAooooAKKKKACiiigAooooAKKKKACiiigAooooAK5Hxh8R/D3gyFhf3QkusfLaw/M5+vp+NcZ8T/AIsyaVdHw34YH2jV5DsklQbvKJ7D1b+VZ/gb4I+e66341ke7vJT5n2VnyB/vnufagDKn+KnxB8Z3DQeEtGa2gY4Egj3H/vo8Clj+FvxP14+drHiVrct1R7lmI/BeK9+tbO2sbdbe0gjghQYVI1CgfgKnoA+fv+FAeIjy3i4Z/wBx/wDGj/hQHiEcr4uGf9x/8a+gaKAPnqT4V/E3Qv32j+JmuCvRFuWQn8G4psPxR+IfgudYfFejtc26nBkMe0/99Divoeobq0t72BoLqCOaFxhkkUMD+BoA5Xwf8SvD3jOJRY3Iiu8fNazHa4+nr+FdhXiPjn4IqjtrXgyR7O+iPmfZkbAJ/wBg9j7Vb+GPxZm1C7HhrxUDb6tGdkc0g2+YR/C3o386APY6KKKACiiigAooooAKKKKACiiigAooooAKKKKACiiigAooooAKKKKACiiigAooooAKKKKACiiigAooooAKKKKACiiigAooooAKKKKACiiigAooooAKKyPEHibSfDFg15ql2kKAcKT8zfQV4leftA6g2uC5stLLaJG218qct757UAfQlFc54U8b6L4wsVn025UyY+eFjh1P0ro6ACiiigAooooAKKKKACiiigAooooAKKKKACiiigAoorxr4mfF6XS73+wPC4FxqTHY8qjcEJ7D1NAHshdQcFgCexNLXzdF8NPifq8ceqXOsSRXJG9Ee4IZc/yrS8H/ABL17wj4h/4Rvxzv8snalxJyV9DnuKAPf6KZDNHcQpNC6vG4yrKcgin0AFFFFABRRRQAUUUUAFFFFABRRRQAUUUUAFFFFABRRRQAUUUUAFFFFABXnXxd8ff8Id4d+z2bZ1S+BjgA/gHdv8K9EZgilmOFAyT6V84adE/xV+N89zOC2laaxIU8jahwo/4EaAOv+Dnw2GlWi+Jtbi8zVrsb4hLyYlPf/eNew0igKoVQAAMADtS0AFFFFABRUF5e22n2kl1eTpBBGMvJI2ABSWN/a6lZx3dlcRz28gyskbZBoAsUUUUAFeQ/GP4brrFk/iTRozHq9oN8gj4Mqjv/ALwr16kIBBBGQeCDQB5z8IPHx8YeHfs17IDqtkAk2esi9m/xr0evm/VoT8Lfjhb3lsPK0zUWyR/Dtc4Yfgea+j1YMoZTkEZBoAWiiigAooooAKKKKACiiigAooooAKKKKACiiigAoorkPFXxJ8O+Eo2F5eLJcAcQRHcxP9KAOvqhqOtaZpMRlv76C3UD/lpIBXzb4j+OniTXZmtdEh+xxMcL5Y3SH8ayNP8Ahx488ZzC4u0uNrnJlu3I/Q0Ae3av8cvB+mbliuZbuQdoU4P41xmoftIoCRp+ikjPBlk7VJo/7ONuoVtX1VnPdIVwPzrtNP8Agl4LsQN1i9wwGCZXJzQB5TcftE+InmJgsbSNOykE03/hoLxWRkWVrj18s17vD8PPCUEaoug2RC9C0QJrQTwvoSReUukWYTGMeSKAPnqD9onxGkwM9jaOg6qAQa3tO/aQjLAahorKM8mKTPFetSeAfCku7foNj83U+SK5/UPgr4LvkIGntA2OsT4oATRfjV4P1gqjXjWkrfwzrgD8a720vbW+hEtpcRTxno0bhh+leE67+zmm1pNE1MhuojnH9a8+m03x98M7vzUN1BEpzujJaJvr2oA+vqK8T8CfHi01J47DxIi21wTtW4X7jfX0r2mGaO4hWWF1eNxlWU5BFAD6KKKACiiigAooooAr3l9a6fbme8uI4IgcF5GwKzf+Ev8ADv8A0GbL/v8ALXG/Hb/km1z/ANdU/nXn/hH4GWPiTwvY6tJq9xE9wm4oqAgUAe5f8Jf4d/6DNl/3+Wj/AIS/w7/0GbL/AL/LXlH/AAzhp3/Qcuf++BR/wzhp3/Qcuf8AvgUAer/8Jf4d/wCgzZf9/lrgPHnxt0vw/G9porJfX5H3lOUT8e9Y/wDwzhp3/Qcuf++BR/wzdpn/AEG7j/v2KAOO0LQZfiFqQ1rxn4jghticrC04DEegGeBXtVonw+stCOjRTaV9iZcMhdTu9yfWuG/4Zw07/oOXP/fAo/4Zw07/AKDlz/3wKAOY8VeDrPwxfnXvA/iK3UxnebcXA3D6c8j2rrvAHx0tdT8vTvEm22u/urcD7j/X0qD/AIZw07/oOXP/AHwKP+GbtM/6Ddx/37FAHq//AAl/h3/oM2X/AH+Wj/hL/Dv/AEGbL/v8teUf8M4ad/0HLn/vgUf8M4ad/wBBy5/74FAHq/8Awl/h3/oM2X/f5aP+Ev8ADv8A0GbL/v8ALXlH/DOGnf8AQcuf++BWP4q+BNj4e8M32qx6xcSvbR7whQAGgD6Asr+01GDz7O4jnizjfG2RVmvLvgH/AMk5T/ru9eo0AFFFFABRRRQAUUUUAFFFFAHm3xi8cnwp4c+x2b/8TK+BSIDqq9zWJ8IPhjHpttF4l1pDLqVwPMiWTnywe5965R0PxF+PjRTZex09yMdtqf4mvo5VCKFUAKBgAdqAFrjfiD8P9P8AHGkNFKqx30YJgnA5B9D7V2VFAHz14C8d6n8P9cPhHxbvW1VtkMz/AMHpz/dr6CiljniWWJ1eNxlWU5BFcd8Qvh7YeOdJaN1WLUI1JguAOQfQ+1eX+APH2p+A9bPg/wAYBkt0bZDO/wDyz9Oe6mgD6EopsciTRrJG6ujDKspyCKdQAV4Z4t8Y/E7S/E10ljpZawSTEWyHeGX617nRQB89Q/HDxbpU23WvDrFARnEbIQPyruvDfxu8L666QXEj2Fw3G2b7ufrXodxY2l4hS5topVPUOgNcB4m+C3hfX43e3t/7PujyJIOBn6UAehwzxXMSywSJJGwyGQ5BqSvmlz47+DN+Czvf6KWxnJZCP/ZTXt/gzxzpHjXTRc6fKBMoHnQMfmQ/4UAdPRRRQAUUUUAFFFFABRRRQAUUUUAFFFFAHPeOtS/snwPrF4G2slq+0+5GBXnP7O2leT4Xv9WcZku7jZuPcL/+uun+NLsnwt1QqcZMYP03CoPgaoX4W2GB96WQn/vqgD0eiio5Z4YELzSpGg5LOwAFAElRXFzDaW8lxcSpFDGpZ3c4AFcL4n+MHhPw3G6/bRfXI+7Dandk+7dBXlNxqHjv403gtrWBtP0Pd83UR49z/GfagCbx14v1H4q+JIvCXhcO2mq/7yXBAkI/ib/ZFN8E+KtT+EnieXwr4mVhpkj5SUZIQno6/wCye9ez+CPAWk+BtM+zWKb7hwPOuXHzSH+g9qf418C6T440v7LqEe2ZATDcKPnjP9R7UAdDa3UF7bR3NtKk0MihkdDkEVNXzVBd+O/greGCaFtQ0IvkdWjx7H+A16r4Y+MXhTxJGiNeCwuiPmhujtwfZuhoA9AoqOGeG4QPDKkiHkMjAg/lUlAHjX7ROkJceE7LVlX99Z3ATd/sv/8AXAr0HwBqh1nwJo96x3O1squfUqMH+VYPxriEvwv1IH+FkYfg1J8EpDJ8LtOz/C8i/wDj1AHodFFFABRRRQAUUUUAFFFFABRRRQAUUUUAFRXFxDaW7z3EixxINzOxwAKkd1jRnchVUZJPYV8x/Fv4mXPibVW8P6JI/wBhjfy2MfWZ84/KgDU+I3xwuLuWTSfC7GOLJR7oD5n/AN2ue8HfB3X/ABhKuo6vLJaWkh3NJLkyP9Aa7/4W/BuDS4otZ8QxLLeMA0VuwyI/c+9e1KoVQqgADoBQByfhj4ceG/CsSiysEecDmaYbmP8AhXWgADAGKKKACiiigAooooAKKKKACori2gu4GhuIkljYYZXXINS0UAeIfEP4F2t7FJqXhhRBdD5mtc/K/wBPQ1x3w2+Juo+CdWOg+IfNNjv2ESZ3QH/CvqCvIfjL8NYte0uTXNMgVdRt13SBR/rVH9aAPWba5hvLaO5t5FkhkUMjqcgg1LXgPwH8eyGRvCupSk4ybVnPI9Vr36gAooooAKKKKAPM/jt/yTW5/wCuqfzra+Ff/JN9H/641zvx6vbWPwBLavPGtxJKpSMt8x59K6L4V/8AJN9H/wCuNAHZUUUUAFFFHQZNABRXnniv4taToN22m6dDJqmqZ2iC3GQD7kVzv9ufF3Wl82y0m1sIjyqy/ex+NAHstFeKyeKvit4bHnarosF/bLy5gHIH4V23gr4laN4zUwwlra/QfvLWbhgfb1oA7SiiigArkviZ/wAk71n/AK4GutrkviZ/yTvWf+uBoA5v4B/8k5j/AOu716jXkvwAv7STwL9jW4jNzHMxaLd8wB9q9aoAKKKKACiiigAooooAKqarciz0i8uTnEUDvx14BNW6y/EnPhfVQP8An0l/9BNAHif7PiC91/xDqrISznhz/tEmvoCvB/2bZk+w61B/y0EiMR7Yr3igAooooAK4X4m+AbHxloEzmMJqNuhaCYDnj+E+oruq5bx74wsfB/hy4u7qUCd0KwR5+Z2xQBwfwE8T3l9pt94fv3Z5dPb92WOSF6Y/CvZa8Q/Z+0W88vVfEd2rIt6+I8j73OSa9voAztZ13TfD9l9s1S6S2gzt3OeprNsPHnhfUtv2bWbVi3ADSAH9ak8W+ENM8Z6WthqauY1fepQ4INeaX/7O2kNETp+p3MEo5BbkUAezxyxyoHjdXU9CpyKfXzVcaV8SPhXL9qtriS/01D82CXXHuO1er/D/AOKWleNoBAxFrqaj57dz973X1oA7a9srbUbOS0u4UmgkXa6OMgivnbxp4S1P4TeIofE3hmST+znf95H1Ceqt7GvpGqmp6ba6vps9heRLJBOhR1I9aAMrwd4rsvGHh6DU7NxlhiWPuj9xXQV83eErq5+FXxXn8P3bsNMvHCoT0IP3T/SvpAEEAg5B6UALRRRQAUUUUAFFFFABRRRQAUUUUAeffGz/AJJZqn+9H/6GKj+B/wDyS3T/APrpJ/6FUnxs/wCSWap/vR/+hivHvB/xd1Hw/wCELTw/ouiNeXURdnkOW6nPCigC7f8AiDx345+Iur6V4a1SWCK2dwqLJ5aqiHbnPua0Y/gn421tx/wkPigiPPIMrzH8sgUz9ntmu/FviG+mXbO6ZYY6FnyR+dfQ9AHmHh34FeFNFdJrtJNSnXnM5+T/AL5r0q3t4LSBILeFIokGFRFAAHsBXI+LPih4a8HXyWOpXMjXTAMY4U3FQe59K6LRNc0/xFpUWpaZcLPay/dYdj6EdjQBo0UUUARz28N1C0NxEksTjDI6ggj6V5r4i+BnhTWnea1jk02ducwH5M/7td/rOs2GgaXNqWpTrBawjLOf5D3rmfCvxT8MeL9Qaw065kW6AJWOZNpcD09aAPMZfgl410RyfD3igmPPAErwn8gSKzLTXPHvgf4gaPpniLVZZYrmRAyNL5isjHHWvpavnn9oZ2tPE/h28hXMyozKPUqwIoA9I+M3/JL9U/4B/Oq/wO/5JbYf9dJP/Qq8m8VfGDUtb8J3nh/W9Da0uJlUxyDK9D3Vq9Z+B3/JLbD/AK6Sf+hUAejUUUUAFFFFABRRRQAUUUUAFFFFABRRRQB5V8cPGbeHvDQ020l23l9lcjqqd6434EfD+O8Y+KNSiDojbbZGHBPdq5T4q38vij4qvYRsWSOVbZB6c4NfUHh/SYND0Gy023QLHBEqcdzjk0AaVFFFABRRRQAUUUUAFFFFABRRRQAUUUUAFIyhlKsMqRgg0tFAHyZ8RtHl8AfFBb2xzHDJILmErxjJ5FfUWg6nHrOhWWoxkFZ4lf8AHHNeSftF6UJ/D+n6kq/PBKUJA7Gt74Eao2ofDyOJyS1rM0fPp1FAHp1FFFADXdI0Z3YKqjJJOAK8h8dfGy00x30vw0n2/UWOzzFGUQ+3qa7r4hMyeA9YZWKn7O3INfLHgjVb3whf2/iWXShd6cZDGzumQD3wexoA2PFPg7xXceGrjxd4nuXWRmURwOctg+3YV9B/Cv8A5Jvo/wD1xrifid4q0vxb8H5b/TJ1dTIm+PPzIc9CK7b4V/8AJN9H/wCuNAHZUUUUAFeVfFjxpe2s1r4T0Ak6tqJCsy9Y1NepSyCKF5G+6ilj+FeG/C+L/hKvilr/AIku/wB59lcxwZ6Lzj+VAHfeA/h1p3g/TlklRbnVJBunuZBk7j1wasa/8TPCvhuYwXupIZx1ji+Yj8q5L4y+OrzSEtvDeisRqV8QGZeqqeBj3NT+Cvg1pGnafHea9F9v1SYb5TKchSe1AGha/GvwXeXCwG9kTfxmSMgVy3xX8JLpkcHjrwzi3uYGEkoi4Dqe/Fc58V9C0m3+IWg6RpdlFbmV1MojTGckV7h4ps4v+ED1G1ZFKJZsoHbhaAF8FeI4/FXhOx1VD80qYkHo4610FeQfs8zu3gq6gOdsd0209ua9foAK5L4mf8k71n/rga62uS+Jn/JO9Z/64GgD518KeCfEzeGYvFvhi6f7RFIweBDhsD09fpXqXgX42QXkq6T4qj+w6gp2eawwrH39DUfwm8SaZ4W+EZ1HVJ1jhSd8D+Jz6Ad68f8AHes3fjXUrrxDbaULbTYWEYkVMZz0ye5oA+x45EmjWSN1dGGVZTkEU6uS+GTs/wAO9HZ2LHyByTXW0AFFFFABRRRQAVFcxCe1lhOMOhXn3FS0UAfPXwTuP7I+JHiDRZcKzs+BjHKsf6V9C185eLAfAvx4tNWA2Wt64Zj2w3DV9FxyLLGsiEMjAFSO4oAdRRRQBznjLxlpvgvRZL+/kBfBEMIPzSN6CvEvDHhnW/jB4mPiPxEXj0eN/wB3H0DD+6vt6mnfHbS7uz8Y6drN9vudIkKr5WThcHkfjXvHhmfTrrw5YTaSiJYvCpiVOijHSgC/ZWdvp9nFaWkSxQRKFRFGABU9FFABRRRQA10SRGSRQyMMFWGQa8C+Kfw1m8O3Y8YeFd0BhfzJ4Y+Nh/vD29RXv9RXEEV1bSW8yB4pFKsp7g0Ach8NPHEPjbw1HcMVW+hGy4jHY+v412lfOHhgv8OfjdNpBJSxvX2qO2G+7X0fQB4x+0DoHn6FZ6/bpi4spQrOo52np+Rrv/h3rn/CQeB9Nvi2ZPKCP/vDin/EDT11PwLq9u+P+PdnGR3AzXn/AOzvfPN4VvrJiCIJ8rzzzQB7LRRRQAUUUUAFFFFABRRRQAUUUUAeT/tA6ubHwCligG6+uFQ+yr8x/kK2fhX4MsvDfgm0cQob69hE00xHJ3DIGfQA1hftCaVJeeBYb+Pn7Fcqz/7rcfzxXV/C/wAR2/iTwHps8Tr5tvEtvMmeVZRjn64zQB5Z8FZfsPxU8Tac/wArMZcA/wCzJ/hX0JXzJ4n1pPh18e7vVoYTNCy+Y8KHBIdcEfnzXVf8NIWH/QAuf+/o/wAKAPIvinDewfEjWRfbvMabcpbuh+7j8K9p/Z1hvE8IX0kwYWz3H7nPTpziuT1/4teDvE80c2r+DZLiWPhZDIA2PQkDkVr2P7QOi6ZZR2dl4Ymgt4hhI43AA/SgD3qivDv+GkLD/oAXP/f0f4Uf8NIWH/QAuf8Av6P8KANL9oiG8k8DWrwBjbx3amcL6YOCfbNeF/DSK7m+IeiizDGQXCs23so6/hivWr39oLRtRs5LS88MzT28o2vG7ggj8qxtB+LHg3wzcSXGk+DZLeaTgyeYCwHoCRwKAPpKvnz42sNQ+JfhnTU5YFAR/vOP8K0v+GkLD/oAXP8A39H+FcloeuJ8R/jtp+pNCbeFcMkTtkjYM/zoA9i+KHg+x8ReCLxpIE+2WcJlhlC/MCozjPocVz/7PmqteeBprBgM2VwQPo3Ndd8S9ft/D3gPU7idwrzRNBEp6szDAxXHfs86XJaeC7q/fpeXBK/ReP8AGgD1+iiigAooooAKKKKACiiigAooooAKZKSInI6hTT6bIC0bKO4IoA+SfDEb6j8bkMuHY3zu272Jr64r5F0Rjo/xuVZ32Fb9kYj3NfXVABRRRQB5H8afiLqHhGG103SsR3NypdpiM7V9q4f4Y/F7XZfFVtpms3H2q1u28sFh8yMelenfFP4Zjx3aQT20wh1C3BCFvusPQ1yXw7+CF3oXiGLVtbnif7Od0UUfOW9TQB7nTXYJGznooJNOpGAZSpGQRg0AfLPjb4yeJLjxLdRaZdG0tLeQoiKOTg9TXsHwg8d3XjTQZhqAH2y1YK7gcOOxrg/GPwE1C98QT3ui3MX2e4cuUkOChPWvTvht4Ci8CaE1sZRNdzHdNIOmfQUAdrXIfEjxc/g3whcalCge5JEcIPTce5rr657xp4Vt/GPhq40m4bYX+aOQD7rDoaAPmjSfjR4ts9Zju7m9+0Ql/wB5Cy8EZ5xX1dpl6upaXa3qKVWeJZAD2yM188aV+zxq39sRjUbyEWKPlmQ/Mwr6Ks7WKxsobSEYihQIo9gMUAT0UUUAebfHOAzfDW7I/gkRj+dcv+ze7HRdWQk7RKpA/Cuk+O05i+G1woYAvKgx681zv7OEEi6Dqk5X928wUH1IFAHt9FFFAHMfET/kQdY/692rz/4I6RY658Lbix1C3Se3kunDKwr0D4if8iDrH/Xu1cb+z3/yT2T/AK+3oA8w+I/wt1XwctxdaU8s+iTNl0XJMf8AvD+tetfBjxZpWqeELTSIZwt9Zptkifgn3HrXpc0MdxE0UyK8bjDKwyCK8H8e/Ce+0G/PiXwW0kbxsZJLdDyvf5fb2oA97oryr4bfF208SKul6yVtNWT5BuOBKf8AGvVaAKWsf8gW+/64P/6Ca8h/Z7K/YtcGRu+08jvXtEsayxPG33XUqfxrwHwPef8ACAfF3VNB1D91bag5MLtwMk5WgClcsmo/tJRrqTbUilAjDdDgfLX0VcTxWtvJPM4SKNSzMTwAK8n+KHwtvfEWqw+IPD84h1KMDcCcbsdCD61k2vgj4k+KY4rLxPq4ttNUgSJEw3SD04oA5rTtbh8cftA212CfsschWH3Cjg17J8Udfg0DwJqEsrqJJ4zDGp6sTxXFeLvhZqmnavputeCPLhuLOIR+WSBnHf3p9h8NvE/ivWbfUvHd8rwW53JaRH5c+9AG98EtEm0f4eW7XClZLtzPtI6A9K9HpkUUcEKRRKFjRQqqBwAKfQAV5v8AGLxXpWj+D7zTLmcG9vIykUS8n6n0FR/Er4sWXhCFtPsCtzq0i4VVORH7n/CuC8CfDHVPGmpL4n8YSStbyHekMhO6T0+goA5j4c/DbWfGy27XsksGgQuW5JG899o/rXqHxg0TT/D3whOn6bbrDBHPGAAOTz1NetWlpb2NrHbWsSRQxjaiIMACvNvj3/yTSb/r4j/nQB0Hwv8A+SdaP/1wFdfXIfC//knWj/8AXAV19ABRRRQAUUUUAFFFFAHl/wAcPCZ1/wAIHULdCbzTj5i46lO9W/g54uTxL4MhglkBvbICKRc8kDoa9CmiSeF4ZVDRupVlPcGvmy6W5+DfxWFwit/Yt62fbYTz+IoA+lqKgs7uC/s4bu2kEkMyh0cHgg1PQBzfjnwtB4v8LXemSAeYyloW/uuOleT/AAV8WT6Jq114H1omOSOQi339mHVf8K98rxD41+BJxJH4y0NWS8tiGuBH1IHRhQB7fRXBfC/4gW/jXQEWWRV1S3ULcR55P+0PrXe0AFFFFABRRRQB8+fHaJbDxt4f1RFIckbmB64YV73YzfaLC3m5/eRq3PuKyvEPhDRvFDWrara+c1s++M5xg1txosUaxoAqqMADsKAK2qWhv9Ju7QYzNCyDPuMV5t8HvAur+Dm1ZtTVEWeQeUqtnIHevVKKACiiigAooooAKKKKACiiigAooooA8++Nf/JLNU/3o/8A0MV4l4J8PeP9K0ODxL4Sk82G5LLJChB+6ccqeDXtvxs/5JZqn+9H/wChio/gf/yS3T/+ukn/AKFQB4pY3GtX3xp0qbxhZql7NLGHikiABXoPlr6e/wCEe0X/AKBFh/4Dp/hXinx5sZtI8TaD4rgQ4jcI7D+8pyB+Wa9u0XVINa0Wz1K2dXiuYlkBB9RyPwoAzbyHwhp83lXkWjW8mM7JUjU4+hqv9o8C/wDPTQP/ACFXM+Mvgvpvi/xFNrEuqXVvLKoDIoDLwMcZ6Vgf8M36V/0Hbz/v2KAPRftHgX/npoH/AJCo+0eBf+emgf8AkKvOv+Gb9K/6Dt5/37FH/DN+lf8AQdvP+/YoA9F+0eBf+emgf+QqsWkXg+/m8mzi0W4lxnZEsbHH0FeZf8M36V/0Hbz/AL9itzwl8EtM8KeIYNXj1W7uJIM7UICgk+uKAPQP+Ee0X/oEWH/gOn+FfM+vzatZfG/UJPCFmrXsDERxRRAgAKN3y9K+ndX1KDR9Iu9RuWCw28TSMT7CvDfgXYz674x13xfcg4ZmRM92c5OPoOPxoA5Pxl4d+IWt6NceIvFkhht7UDZC5A6nsg6V7L8Dv+SW2H/XST/0KrHxm/5Jhqn/AAD+dV/gd/yS2w/66Sf+hUAejUUUUAFFFFABRRRQAUUUUAFFFFABRRRQB8q/GfSpvDvxIXVIVKpcFZ0Yf3gea+j/AAhrsPiTwtYanCwPmxDePRsciua+Lfgv/hLvCcht0BvrTMkRxyfUV5H8FvH58Naq/h3VWKWlxJhC/HlSehoA+nKKQEMoZSCDyCKWgAooooAKKKKACiiigAooooAKKKKACiio5547aCSeZwkcalmY9ABQB4b+0drCJp+maSrDzJHMrjuAOldh8EtIbSvh1as67XuXaY+4PSvDPEV7c/E74riK1BeF5hDF6CNTya+r9MsY9N0y2sogBHBGqAD2FAFqiiigDmPiJ/yIOsf9e7Vxv7Pf/JPZP+vt67L4if8AIg6x/wBe7Vxv7Pf/ACT2T/r7egD1mggEYIyDRRQB5H8SfhBBrTNrXh4C01SP5ykfyiQj+RrH+HvxbutPvF8NeMleG6RvLjuJBj6Bv8a90rg/iF8MtM8bWTSqi2+qIP3Vwoxn2b1oA7qORJY1kjYMjDIYHIIrhPiT8OofGljHcWz/AGfVrbmCYcZ9jXmPhTx5rvwx1keGvFkckmnhsJMckoPUHuK+gdP1G01WxivLKdJoJRlXU5BoA8V0j4n+JPBTDSfGmlTypF8qXca5yB/Ousj+OHgx4Q7XcyMRkoYjkV6Dc2Vrex7Lq3imX0kQGsg+CvDROTollk/9MhQBxVt8ZodZ1i1sdD0W8ukkkCySlCAi+tepA5ANVrTTrKwXbaWkMI/6ZoBUtxcQ2lu89xIscUY3M7HAAoAkZgqlmIAAySe1eL/Er4wG1mfw/wCFv9Jv5P3bzR87Cey+prF8efFHU/Fup/8ACL+C1d45TsknQfM/rj0HvXafDT4S2XhSFNS1RVudYcZLNyIvYe/vQBgfDX4Psk8fiLxVunvXPmJbyc7Se7epr21VVFCqAFAwAB0paKACvMPj3/yTSb/r4j/nXp9eYfHv/kmk3/XxH/OgDoPhf/yTrR/+uArr65D4X/8AJOtH/wCuArr6ACiiigAooooAKKKKACuT+IXgy38a+GprF1UXSAvbyHqrf4V1lFAHgnwg8bXWgarL4H8RExyRyFbZpP4T/dz6ele915J8YPhs2vW3/CQaKhTV7UbmCHBkUf1FS/CP4lL4js10PVSY9XtV2/PwZQOPzoA9WpskaTRNHIoZHGGUjIIp1FAHzh458L6p8LPFSeKvDhb7BK+ZIwOEz1U+1ey+BvHOneNtGS6tXVblQBPATyh/wrob+wtdUspbO8hWaCVdrowyCK+efFXgjXvhZrf/AAkfhR5JNPzmSMDOwejDuPegD6Porg/AHxP0nxtarFvW31NVHmW7nGT6r6iu8oAKKKxfE/inS/CWkvqGqTiOMcKo+859AKANqivny6+OPijVp3bw74fZrZD94ozkj3xXReC/jfDquqJpHiKz/s27c7Vc5Ck+hz0oA9hopAQQCCCD0IpaACiiigAooooAKKKKACiiigAooooA4b4v2N1qHw01O3s4JJ5vkYJGuSQGBPFeM+EPiV4r8H+HINGtvDDzRQsxDvG4Jyc+lfT9N8tP7i/lQB8y+KfiX4k8W6BcaRqHhD91Lgh1jk3Iw6EcVb+DvxEfwtcjwv4iElvaytm3klUr5THsc9jX0f5cf9xfyri/H/w20rxzp4EgFtqEQ/c3KLyPZvUUAbHi3VNU03wtdX+hWYv71FBiiHIbPfjrxzXjH/Czfi1/0Kz/APgBJVa01/4hfCKYWOqWT6no6nCOSWUD/Zft9DXa6Z+0D4Tuoh9tS7s5e6mPcB+IoA5P/hZvxa/6FZ//AAAko/4Wb8Wv+hWf/wAAJK7/AP4Xj4F/6CMv/fhqP+F4+Bf+gjL/AN+GoA4D/hZvxa/6FZ//AAAkr2Twbqurar4Vtr/X7IWF8wJkiI24A6HB6Vw+p/tA+ErWI/Yku7yXsoj2j8zXE3niP4hfFuY2OkWL6bpDHDuMqpH+0/f6CgBfjH8Rn8SXB8LeHC9xbI2bmSEFvNYdhjsKz/CXxI8S+D9Ah0mw8JFo4yWaRo33Ox6k8V7L8PvhnpfgaxLDF1qUo/fXLrz9F9BXb+XH/cX8qAPmXxX8TvFnivw7c6PceGGhinxl0jckYP0r174NWN1p/wANNPgvLeSCXe7bJFwcE8cV3nlx/wBxfyp3TpQAUUUUAFFFFABRRRQAUUUUAFFFFABRRRQAV4F8YvhTI88niTw/Cd5O+5gjHOf7wr32kIDKVYAg8EGgD53+GHxnOniHQ/ErN5SnZHdN1X2avoS2uoLy3Se2lSWJxlXQ5BryH4jfBK111pNT0DZbXxyzw9EkP9DXkvhXxx4o8AeIBpTO8saTCKW0kO4dccelAH17RUVtKZ7WKZkKF0DFT1GR0qWgAooooAKKKKACiiigAoorL1nxFpPh+0a51O+ht0UZwzDJ+goA1CQBk9BXgXxo+KEbxSeGdEn3Ox23MqH/AMdFY/xA+N95rofSfDSSQW7na04H7yT2HpWn8Kfg/NLcx+IPE0J674baTksf7zUAbvwO+HraLp//AAkOpRYvLpf3KMOUT1+pr2WkVVRQqgBQMAAdKWgAooooA5j4if8AIg6x/wBe7Vxv7Pf/ACT2T/r7euy+In/Ig6x/17tXG/s9/wDJPZP+vt6APWaKKKACiiigDnfF3gzSvGWlPZajCNxH7uZR86H1Brwu3vPFPwS1/wAm6WS80GR8DupHqPQ19LVQ1fRrDXdPksdRtkngkGCrDp7igCr4b8T6Z4q0qO/0y4WRGHzJn5kPoRWzXzbrvhfxL8Htb/tvw/LJcaS7/NHgkKPRh/WvSNM+NPhq78KSavcTeTcQqBJan7xb0X1FAHeatq9joemy3+oTrDbxLlmY/wAq+efEXi7xD8XNf/sLw3HLBpQOGbpuH95j/Sof+Kp+N/iPP7yy0KNvfYo/q1e++FvCWl+EdJjsNNgVdo+eUj5nPqTQBk+AvhzpXgjTkWKNZtQYfvrlhyT6D0FdnRRQAUUUUAFeYfHv/kmk3/XxH/OvT68w+Pf/ACTSb/r4j/nQB0Hwv/5J1o//AFwFdfXIfC//AJJ1o/8A1wFdfQAUUUUAFFFFABRRRQAUUUUAFeGfFP4bXWnXzeMvCpeG6hbzJ4YvX+8P6ivc6RlV1KsAykYIPegDzn4X/E628Z2As7xlh1iFcSRnjzPcV6PXz/8AEr4aX/h3VD4t8Jb49jeZLDF1Q+oHp7V3fwy+J1p4zsBa3bLBrEIxJEeN/uKAPRaZLFHNE0UqK8bDDKwyCKfRQB4h46+C0i3ba54Nla1vFO82yttBP+ye30qn4T+Nd9otwui+NrSWOSM7PtOzDD/eH9a97rm/FPgbQvF1qYtSs0MmPlmQYdfxoAZq3j/w9pfhptcOoQzW2392I2BLt2AHrXiOk6Vrvxt8WNqmpmS30G3fCqOmP7q+p9TWqv7Pd0NejhbVS+hq+8qT8+PTHT8a900vS7PRtOhsLCBYbeFdqqooAZpejafo1jHZ2FrFDDGu0BVHP1rh/iZ8LrPxhp5urBEttXhG6ORRgSex/wAa9HooA8M+GHxMutMvv+EP8XFobqFvLhnl4P8Ausf5GvcgQQCDkHoRXnHxP+GVv4wsjfWKrBrEAyki8eZjsa5b4YfE25sL0eEfFhaG6hby4ZpeM/7J/wAaAPcaKQEEZByD3paACiiigAooooAKKKKACiiigAooooAKp6lqtho9m93qN3DbQIMl5WAFch8RPidpngW08ri51SVcxWynp7t6CvKtF8DeMPixeDWvFF9NaaY5zGhGCV/2E6Ae5oA9Zsvin4G1uZrMavbcnG25XYrfi3Brxz+w9D139oWfTXt4JtKlyRHCcIf3YPG33r0PUP2fvCN1aRxWjXdnMi4Mqybt59SD/TFchcfs961p90LnRfEC+av3HYGNh+IoA9I/4Ux4D/6Ag/7/AD/40f8ACmPAf/QEH/f5/wDGvOP+EA+MNodsGvB1HQi8P9RQfAPxhuvlm14Ip65vD/QUAY2paDoegfHyy02C2hg0yNo2aOU5QZHOd1ez33xR8DaFKtmdXthjjbbLvVfrt4FeXwfs+a5qV19p1vxAnmt951zI35muw039n7wlaW0iXj3d7M648xpNm0+oA/rmgD0rS9X0/WrNbvTbyG6gYZDxMCKu184a34B8XfCu7Ot+Fb6a706M7pI+pC/7SdCPcV6j8Ofihp3jq18h9trq0a5ltifve6+ooA76iiigAooooAKKKKACiiigAooooAKKKKACiiigAoorj/GfxH0PwdZu1zcJLd4+S3Q5Yn39KAJPiF4ytfBnhme9lcfaZAUt488sx/wrwH4SeGbrxp45bWr8GS3t5POldhwz5yBWZcXPiL4xeMVBBWLPAz+7gT1r6M8O2/hn4f8Ah6LThqNrEEGZJHcAu3c0Adj0GBRXmmufHDwlpIZILh72YdFhXj868s8RfHnxDrRa10W3Fkj8BkG6Q0Ae+eKPG+h+EbNp9TvEV8fLCpy7H6V51a/tF6DI7C40+6iUfdIwc15x4e+FXi7xxdi+1Z5reBzlprkksfoDXqX/AAz54XNikRnuhOAN0obqfpQBoRfHfwS6KWurhGI5BhPFaKfGHwS8Pmf2wg4+6VOa4m5/Zv0x5M22s3Ea+jIDUH/DNtp/0HZf+/QoA66T46+CY92LydyPSE81z+oftF6LEh+w6dcTNjjf8oqrB+zdp6ygza3O6dwsYBrf074A+ErQhrg3F0Qc4d8D9KAPMdZ+PPinVy0Gl28dmG4HlrvaszS/h7478e3Yub4XCxMfmmu2IH4CvpbSfBHhvRAosNIto2HRim4/ma3wAowoAA7CgDznwP8AB/Q/CWy5nUX2oDnzZBwp9hXo4AAwBgCiigAooooAKKKKAOY+In/Ig6x/17tXG/s9/wDJPZP+vt67L4if8iDrH/Xu1cb+z3/yT2T/AK+3oA9ZooooAKKKKACiiigCOe3huoHhnjWSJxhlYZBFeOap+z/pl34qjvLW6aDS3YvPbjrn0X2r2eigClpOkWOiadFY6fbpBbxLhVUfzq7RRQAUUUUAFFFFABXmHx7/AOSaTf8AXxH/ADr0+vMPj3/yTSb/AK+I/wCdAHQfC/8A5J1o/wD1wFdfXIfC/wD5J1o//XAV19ABRRRQAUUUUAFFFFABRRRQAUUUUAIyhlKsAVIwQR1rw34kfCe7tL5/FPg9mguYz5ktvEcHI7r/AIV7nRQB5H8N/jDb62U0bxBiz1VMIHfgSn+hr1sEEZByDXmHxE+EFh4p3alpRWy1Zedy8LIff0PvXDeGfif4h+H98ugeM7WaS2jO1ZyMso9j/EKAPomis3Rte0zxBYpd6ZeR3ETDPynkfUdq0qACiiigAooooAK81+KHwwt/F1mdQ08LBrEA3I68eZjsfevSqa7rHGzuwVVGST0AoA8f+DPju/1KS48La5n7fYgiN2+8wHBB+lexV86eB5E1n9oO/v8ATlAtIzKXZeh4xn8TX0XQAUUUUAFFFFABRRRQAUUUUAFcj8Q/G9r4H8NyXshD3cuUtoe7P6/QV1pIVSxOABkmvm3UDN8X/jILJCx0bTmIPpsU/Mf+BHigDS+F3w9ufF2ot418W751lkL28Mv/AC0OfvEf3R2FfQCqqIERQqqMAAYAplvbxWtvHbwIEijUIiqOAB0qSgAooooAKKKKACiiigBGVXUqwDKRggjg14F8Uvh3ceGL9fGvhLdbmFxJcQxfwH+8B6eor36o54Y7mCSCZFeKRSrqwyCD2oA5T4c+OLfxz4ajvRtS8iwlzED91vX6Guvr5utlk+EXxnFsrMujaiwABPy7GPH/AHya+kAQygg5BGQaAFooooAKKKKACiiigAooooAKKKKACiiigDyD42614t0y3tItBWdLSUETSwrls+ntXz3JoXiXUZGuJdOv53Y8u0bEmvuF0SRdrqrD0IzSLDEowsaAeyigD410nwj47ERGm6bqMUbnBKKUz9a6Kz+CfjrVnBvCsCk8tPMTX1UAB0AH0paAPB9G/ZxtkKvrGrPIf4o4FwPzNen6B8O/DHhtV+w6ZEZB/wAtJBub9a6migBAAowAAB2FLRRQAUUUUAFFFFABRRRQAUUUUAFFFFABRRRQBzHxE/5EHWP+vdq439nv/knsn/X29d74w0251fwnqNhaKGnnhKoCcZNeA6V8OfipolobXTZvs8JbdsScAZoA+mqK+c/+ER+Mf/QQk/8AAij/AIRH4x/9BCT/AMCKAPoyivnP/hEfjH/0EJP/AAIo/wCER+Mf/QQk/wDAigD6Mor5z/4RH4x/9BCT/wACKP8AhEfjH/0EJP8AwIoA+jKK+c/+ER+Mf/QQk/8AAij/AIRH4x/9BCT/AMCKAPoyivnP/hEfjH/0EJP/AAIo/wCER+Mf/QQk/wDAigD6Mor5z/4RH4x/9BCT/wACKP8AhEfjH/0EJP8AwIoA+jKK+c/+ER+Mf/QQk/8AAij/AIRH4x/9BCT/AMCKAPoyvMPj3/yTSb/r4j/nXBf8Ij8Y/wDoISf+BFUtU+HnxW1myNpqE5uICQxR5wRkUAe1fC//AJJ1o/8A1wFdfXPeBtKutE8G6bp16oW4giCuAcgGuhoAKKKKACiiigAooooAKKKKACiiigAooooAKxfEfhTR/FNg1pqlokqkfK+PmX6GtqigD511b4YeL/AF6+qeD72W4tlOTEp+bHuvetvwz8eollWw8V2T2dwvytKqnGfcdq9vrmPEngDw54piI1HT4zKRxKg2sPxFAGppXiHSdcgWbTb+C4UjPyOCfyrTrwPVPgNqulytc+FtckQjlY3YqfzFUE1z4weEW8u6spr6FeMsm8H8RQB9F0V8+f8AC+vElnF/p3hoKynDMQwFNb47+J9Sj2aV4cBkY4VgrNQB7/dXdvY273F1MkMKDLO5wBXgnj/4m3vjG+HhTwcssgmfZLOn8Y9vb3qjH4O+JXxHuFk165ksbFjkq52jHsor2HwV8PNF8E2m2yhEl0w/eXEgyx+noKAKnw1+Hlt4G0g7j5uo3ABuJf6D2ruaKKACiiigAooooAKKKKACiiigDlviLrQ0DwFq18G2uITHGf8Aabgfzrhf2etDFr4Vu9akGZr6YqGPXav/ANc1Z/aFumh+H0UAPE92gP4ZP9Kn+HfjXwfoXgLSdPn16xhmjhzIjSAEMTk5/OgD1OiuU/4WZ4K/6GTT/wDv6KP+FmeCv+hk0/8A7+igDq6K5T/hZngr/oZNP/7+ij/hZngr/oZNP/7+igDq6K5T/hZngr/oZNP/AO/oo/4WZ4K/6GTT/wDv6KAOrorlP+FmeCv+hk0//v6KP+FmeCv+hk0//v6KAOrorlP+FmeCv+hk0/8A7+ij/hZngr/oZNP/AO/ooA4v9oLQUvfCFvrEaf6TYTAbh12Nwf1xXafDbW21/wAAaTeyNukEIic+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2IwKsUUAFFFFABRRRQAUUUUAFFFFABRRRQAUUUUAYHi7whpnjTSBp2qK/lK4kRo2wysK4T/hnvwl/z3vv+/g/wr1qigDyX/hnvwl/z3vv+/g/wo/4Z78Jf8977/v4P8K9aooA8l/4Z78Jf8977/v4P8KP+Ge/CX/Pe+/7+D/CvWqKAPJf+Ge/CX/Pe+/7+D/Cj/hnvwl/z3vv+/g/wr1qigDyX/hnvwl/z3vv+/g/wo/4Z78Jf8977/v4P8K9aooA8l/4Z78Jf8977/v4P8KP+Ge/CX/Pe+/7+D/CvWqKAPJf+Ge/CX/Pe+/7+D/Cu68I+DtL8F6U2n6Wsnlu5d2kbJY10FFABRRRQAUUUUAFFFFABRRRQAUUUUAFFFFABRRRQAUUVBe3kGn2Fxe3T+Xb28TSyvgnaqjJOBz0FAE9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tHQ/if4P8R6vDpelat9ovZgxjj+zyLnaCx5ZQOgNAHX0UUUAFFFFABRRRQAUUUUAFFFFABRRRQAUUUUAFFFFABRRRQAVh+M/+RF8Qf8AYNuP/RbVuVh+M/8AkRfEH/YNuP8A0W1AHlvwn8M6DqPw5026vdF0+5uHaXdLNbI7NiRgMkjPSu1/4Qvwt/0Lmk/+Acf+Fc/8G/8Akl+l/wC/N/6Nau8r8jzPE1ljayU38Uur7s74JcqMP/hC/C3/AELmk/8AgHH/AIUf8IX4W/6FzSf/AADj/wAK3KK4frVf+d/eyuVdjD/4Qvwt/wBC5pP/AIBx/wCFH/CF+Fv+hc0n/wAA4/8ACtyij61X/nf3sOVdjD/4Qvwt/wBC5pP/AIBx/wCFH/CF+Fv+hc0n/wAA4/8ACtyvM/jLqEunaboci3UsEJ1BfO2MQGQcnOOorqwbxGKrxoqo1fzYpWir2Ow/4Qvwt/0Lmk/+Acf+FH/CF+Fv+hc0n/wDj/wrB0L4seGdd1tNItpLmOaQ7YXmi2pKfQHOfzAri/GvxCttP+Kmnl/7Q+x6UWS5hTGJH5wVGcHr1OK66GAzGrWdGTlFpN63/wA+r0JcoJXPUv8AhC/C3/QuaT/4Bx/4Uf8ACF+Fv+hc0n/wDj/wrzP4s+OofsOjWlob6BpzFevt+UNCc/KcHk8dOldovxJ0dfA6+KDbXwsRL5Pl7F8zOcdN2MfjSng8wjRp1U5PndrXe/Tr1BShdo2P+EL8Lf8AQuaT/wCAcf8AhR/whfhb/oXNJ/8AAOP/AArndJ+MHhXV9Yj06KW5heUhYpZ4tqOx7ZzkfiK0vFnxE0LwdNHb6g08t1Iu8QW6BmC+pyQB+dYPD5kqqotT5nqlqO8LXND/AIQvwt/0Lmk/+Acf+FH/AAhfhb/oXNJ/8A4/8KpwePtCuvCNx4lhkmextwfMXyyHB/u4Pfn1xWxoes2niDRrbVLLf9nuF3LvXDD6isan12mnKbkknbd79hrlexSPgzwqOvh3Sef+nOP/AApf+EL8Lf8AQuaT/wCAcf8AhXF6UT43+Kt1qpJbStBHkW/PyvN3P+faum+IXiP/AIRrwlc3ERzeT/6PbKOpkbgY+nWumdLExrU8PGo3OSV1d6N9N+2rEnGzdi6PBnhU9PDukn/tzj/wo/4Qzwt/0Luk/wDgHH/hXnuvaPceD/gc8Mc8sV9IySXMqOQxdz8wz+laPi5rHyvA5vb3UIJDNH5QtlDB22r97LDH1571tHDVZNclZtOUknr9lXva/UV12Oy/4Qzwt/0Lmk/+Acf+FH/CF+Fv+hc0n/wDj/wrz/x14mj8O/FjRrm/urhdOisy7RJlgWJYD5fWu08JePtE8ZCVdNklSeEZeCddrgevBII/Gsq2Gx1OhHEKUnFq99bLW1hpxbsXP+EL8Lf9C5pP/gHH/hR/whfhb/oXNJ/8A4/8K5a5+NHhm0v57KaHUBPDOYWAhB6HBb73T9fatrxR8QdF8JR2zX63cjXKeZEkEJYkfU4H61Dw2ZKUYNSvLbV6heBf/wCEL8Lf9C5pP/gHH/hR/wAIX4W/6FzSf/AOP/CqvhPx3ovjGKc6a8yzQDMsE6bXUHoepGPxrn1+NXhc3otDFqCzef5BBhB2nON3DdM/j7URw+ZSnKmlK8d1roF4WudV/wAIX4W/6FzSf/AOP/Cj/hC/C3/QuaT/AOAcf+FM03xbYal4m1DQEiuIb2yUOwlUBZFPdcE5H5Utj4ssdR8U32gW0Vw9xYoGnm2jy1J/hznOfwrF/XVe7lor7vZ7P8R+6O/4Qvwt/wBC5pP/AIBx/wCFH/CF+Fv+hc0n/wAA4/8ACpPEfifSvCum/btVuPKiJ2oqjLOfQDvWP4U+JXh/xfdvZ2Lzw3agsILlArMB3GCQfzpwjj50nXjzOC662D3L2NT/AIQvwt/0Lmk/+Acf+FH/AAhfhb/oXNJ/8A4/8KxfE3xT8N+F9SOn3L3FxdLjzEtow3l/UkgfhWva+MdHv/C83iGyma4soY2dwi/OMdRg45qpU8wjCNSXMoy2euoXhew//hC/C3/QuaT/AOAcf+FH/CF+Fv8AoXNJ/wDAOP8AwrkR8cfCRNvxfgS/fPkDEX+9z/LNdnqvifSNG0Iaze3arYsoZHXkvnoFHcmnVo5jRlGNRTTltvqJOD2Iv+EL8Lf9C5pP/gHH/hR/whfhb/oXNJ/8A4/8Kx/DHxR8OeKtR/s+0e4gujkxx3MYXzAP7pBI/Cn+KviZ4e8JXi2V68892QGaG2QMyA9zkgD86fsMy9t7C0ube2u3cLwtc1f+EL8Lf9C5pP8A4Bx/4Uf8IX4W/wChc0n/AMA4/wDCm6L4w0fxBoU2r6bO0sECsZU24dCBkgg965vSfjH4Z1jUrOwt479Zrp/LG+EYRuwYgnr7ZpRo5jPm5VL3d99PULwOm/4Qvwt/0Lmk/wDgHH/hSf8ACGeFv+hc0n/wDj/wrJ8TfE/w74V1NdOvZJ5rngyJbx7vKB7tyPyGTXJ/D/VxrNl44vZr26ltmdmSUMS6x7W+7npx2ranhcdKg8ROUox0tvrd20E5RvZHoX/CGeFj08O6T/4Bx/4Uv/CF+Fv+hc0n/wAA4/8ACud8CarpejfC+LURdX09hBvZpJ4syfe/uqTx+NM0n4x+F9W1WLT1F7bPK2yOS4hARiegyCSPxFTLDY9zqKk5SUG03r0HeGlzpf8AhC/C3/QuaT/4Bx/4Uf8ACF+Fv+hc0n/wDj/wrcrhvEPxZ8M+HNVbTp5Lm4uIziX7NGGER9ySP0zXNh/ruJlyUXKT8mxvlW5u/wDCF+Fv+hc0n/wDj/wo/wCEL8Lf9C5pP/gHH/hTl8V6RJ4YbxFFcGXTVTeXjQsQO42jnNcvpXxk8L6rqsVgovbZpXCRyTwgIxPQZBJH4itadLMailKCk+XffQG4I6b/AIQvwt/0Lmk/+Acf+FJ/whnhXOP+Ed0nPp9jj/wrYubmKztZbmdwkUSF3Y9gBk15n4Ahn16913xxdhlN3vhsQT9yJe4/z60qHt6lKdWVRpRt1erey39X8gdk0rHa/wDCGeFv+hc0n/wDj/wo/wCEL8Lf9C5pP/gHH/hXk/gf4paT4a0GeDWZr66vZb2R22KZCq8YJLEV67H4m0iTw4PEAvEGmmPzPObjA+nXPbFbY3C4/C1OWTk1eyeuvoKMoSRF/wAIX4W/6FzSf/AOP/Cj/hC/C3/QuaT/AOAcf+Fc3pfxi8K6pqqWCvd25kbZHNPFtjcnpzkkfiBUPiC6uB8ZvDdqJ5RbtbSOYg52k8846ZoWGxyqOFaUovlctb9FcLxtdHVf8IX4W/6FzSf/AADj/wAKP+EL8Lf9C5pP/gHH/hWBr3xZ8P8Ah3WbvSr6K++024B/dxBg+eynP88Vv+F/Fuk+L9Pa80qZmCNtkjkXa8Z9CKxqUswp0lWnzKL63dtRpwbsJ/whnhYdfDuk/wDgHH/hQPBnhYjI8O6Sf+3OP/CuY+Kep3E9rYeE9OY/btYlEbbTykQPzGtzUdb0L4c+GLOK8lZIIkEMMaLueQgc4H61ap4p0qcozk5TbtFX2XXfv+Qrxu9Ni5/whfhb/oXNJ/8AAOP/AAo/4Qvwt/0Lmk/+Acf+FYGg/Fnw94i1m00qxivvtNyCR5kQUJgZwxz7ds1u6T4ssdY8RapotvFcLc6aQJmdQEbP90g5/MCoq0swotqpzKyu9Xte1/vGnB7Dv+EL8Lf9C5pP/gHH/hR/whfhb/oXNJ/8A4/8KZofi7T9f1DVbK2jnjfTJPLnaZQFJ55BBPHHfFc3d/Gfwnaao1n5l3Kitte5ihzED9c5P4CnCjmNSbhDmbWr1fXYTcFqdP8A8IX4W/6FzSf/AADj/wAKP+EL8Lf9C5pP/gHH/hTdZ8Y6JoegR63dXYazmA8lohuMuegUVn+F/iNoXiz7Qlh9pjnt0Mjwzx7W2juMEj9alQx7pOqublWjeo/cvY0v+EM8Lf8AQuaT/wCAcf8AhSf8IZ4Wzj/hHdJ/8A4/8K8m8OfEyzPxP1O6uF1KW1vylvaRMAfKOQORuwBn0rtrFrD/AIXRqCpeag179hXdAyjyAOOhzn8MV24jBYzDtqpOS93m6+V1v0vuSpReyOk/4Qvwt/0Lmk/+Acf+FH/CF+Fv+hc0n/wDj/wrC8Q/Fjwz4c1RtOne5ubiM4lFtGGEf1JI/TNbP/CZaQ/hGbxNbSvc6fDGZG8pfn46jBxg/WuOVLMIxjOXMlLbfW+xV4En/CF+Fv8AoXNJ/wDAOP8Awo/4Qvwt/wBC5pP/AIBx/wCFcmvxv8ItLbpm+CygbnMHyxE9m5/lmun8SeNNF8LaXDqGoTs0dx/qEhXc0vGeB9KqeHzKnOMJKactt9RJwauS/wDCF+Fv+hc0n/wDj/wo/wCEL8Lf9C5pP/gHH/hVXwl460bxnHMdNM6Sw4MkM8e1lB6eo/I1l/FLXZtO8OppVgSdS1aQWsCr1AP3j+X86VOnjZYlYaUpRlfq3p5/dqDcbXN0eDPCxGR4d0k/9ucf+FL/AMIX4W/6FzSf/AOP/CpfDGhxeHPDllpUXPkRgO395urH86165qmIqxm1Co2u93r+JSStsYf/AAhfhb/oXNJ/8A4/8KP+EL8Lf9C5pP8A4Bx/4VuUVH1qv/O/vYcq7GH/AMIX4W/6FzSf/AOP/Cj/AIQvwt/0Lmk/+Acf+FblFH1qv/O/vYcq7GH/AMIX4W/6FzSf/AOP/CuDh02w0r9pDQbfTrK3tITpzuY4Iwiltk3OB34H5V6xXmVz/wAnMaB/2DH/APQJq+i4Xr1Z49KUm1Z9TKukoHtVFFFfpBxhRRRQAUUUUAFFFFABRRRQAUUUUAFFFFABRRRQAUUUUAFYfjP/AJEXxB/2Dbj/ANFtW5WH4z/5EXxB/wBg24/9FtQBwXwb/wCSX6X/AL83/o1q7yuD+Df/ACS/S/8Afm/9GtXeV+O5r/v1b/FL82ehD4UFFFFcBYUUUUAFeX/GhVe08OI4BVtTQEHoRXqFVb3TbHURGL6zt7kRPvjE0YfY3qM9DXXgMSsNiI1mr2/yJkuZWPNfibDDH4p8EukaI/20LlRg4yvH0qD4g6nZaH8V/DGpai/k2cUD+ZJsLAcnsBk9a9RutNsb6WCW7s7eeSBt0LSxhjGfVSeh+lJfaVp+qKi6hY210sZ3IJ4lfafUZHFd1DMqcFTjOLajGUXr/Nfb0uS4PWx5p8YryC48J6HqUWTam+il37DwmCc0nxM1vTvEHwikv9Lm861a4jQPsKZIODwQDXp9xYWd5ZmzubWCa2IwYZIwyY+h4rk/H/hObWvBJ0PQ7a3gJmQqgxHGgB5PH9K0wONoc1CEk1yTve+lm+vmKUXq+5514s8UaD4t0Lw7ougBrjVlnhwFgZTDgYPJH8vStj4jjQLXxJY3E3iG70PXorYAXKW7yRuvocd/p+Nem6XoVhpyRTJYWiXoiVJJ44lDMQAD82MmrN/pen6pEItQsba7jByFniVwPzFUs1o06kFTjJQjzdU2+bfdWt5WFyNrU8y8D+NPtHgbW7rxFFFd6fYSFDPFbAC5U/7GACf8ea1/EXjWws/hlFqOhx+X9vQW9hCECEM3GAo4GOeldwunWK2JsVs4BaFdpgEY2Eem3pXN6l4Hh1PxNpGoSXKR6dpa/uNOSEBN/wDeznHpxjtWSxWDq4h1JxcVfmt0dltZLdvrtYfLJKxZ8CeHF8L+E7OwIzcMvm3Dd2kbk/4VyU//ABXPxaS3+/pPh0bn/uvOe34f0r0y5SWW1ljglEUrIQkhXdtOODjvWB4M8JReEdJktftJu7meZpp7lk2mRj7ZP86xo4xL2uJm/wB5LRfPd/JaL1G47LoYvxl/5Jtff9dI/wD0Kuf8e9Ph9/18xf8AoK16te2NpqNs1tfWsNzAxyY5kDqfwNR3GladdfZ/tFjbTfZiDB5kSt5RHQrkcfhVYTMY0IQi435XJ/8AgUbBKF2zynx1q2naH8ZtCv8AVWCWkVmdzbC+3JbBwOaf4c1Gz8UfGmbWNAVjp0NlsnnEZQSMenBH8/SvUrnR9Mvbpbm6061nnVNgllhVmC+mSOlSWOnWWmQeRYWcFrFnOyCMIv5Ctf7TorDqCg+fk5L30s3e9rb/ADFyO55p8KIYn1zxg7RozHUCuSoJxk8VmfEvX76PxrDotxr83h7SFtxIt1DAzl29Pl59uteu2mm2Ng8z2dnb27TtvlaKMKXb1OOppt/pWnarGseo2NtdopyFniVwPzFKOZ0/rrxM4XTVul1oldXTXTqg5Hy2PF/hTcJcfEfWXj1aTVUNngXjxGMy4I5Knn866L4MwQvp/iB2iRmbUnBJUEkeleiWui6XY3DXFpptpbzMgQyRQqrFR2yB0qSy02x01ZFsbOC2WRt7iGMIGb1OOpqsbmsK6qKMWuZQXT7PpZa+SCNNqx5n8SZH8IeLtH8aW8RaMK1rdqv8Qx8v+fan+CLuDwp4Ev8Axjray+bqU5uZNi5cqThQK2/iXomreJdLsdH061ElvNdK13MXUeVGPqck/SutXTLP+y006S3iltFjEflSIGUqB0INVLG0/qNKnPVt2lZ68kXdLy1b+5ByvmbR5T8Q9Stb248HeLHgkn0BJfMmBjztBxgsP89K29F8XeFPEvxAQaPpJvLpbfnU1iKiMDsQwBHpmvQDaWxtPsht4jb7dvlFBsx6Y6YqGw0rTtKjaPT7G2tEY5ZYIlQE/gKwePoPD+zcHeKaj71lZu+umrX3PqPkd7nj/h3xBo/gjxj4pg8UhoLm5uDJFM0JfzIzngYB65+lN8IQu/gDxvqUUDwadetI9qjDHy4PIFew3+j6ZqhQ6hp9rdFDlDPCr7fpkVO9pbSWhtHgia3ZdhiKDYV9MdMVvUzenKN1B80uXm10922ytpewlTZ5Fb21uf2cZCYY8/ZWfO0fe39frVDxNDIPhp4H1KWF7jT7J43u41Gfl45Pt1r2YaVpw03+zRY2wsSu37MIl8vHptxjFTR2dtDZraR28SWyrsEKoAgX0x0xSjnChPnUb++5b9GrW9fMPZ6fI85svGfg/wAR+OdMh0rSDqN2sXy3qw7fsw9wwHT1FYtnremeC/ir4km8TboftuHtbloWcFPQYBP/AOqvWbDSNM0sudP0+1tTIcv5EKpu+uBS3+ladqiKmoWFtdqpyoniVwPzFZxzDDRk4KEvZuPK/e97e907WXpawcj36nlHgPF/J451uxgaHSLsP9nBXaGIU5IH+etb3wXgh/4V1bP5SbmnkYnaMk56136WtvHbfZkgjW327fKVAFx6Y6YptlYWem2wtrG1htoFJIjhQIoJ9hU4rM1Xp1IKNuZxtr0imte7HGFmjx/Tde0nwX8TfFDeJy0L3bh7e4aFnDJ6DAJ//VUfw7ube80Xx9c2oxbys7x/Lj5SjY47V7Be6Tp2pPG99YWty0RzGZolcqfbI4pLfR9MtEuEt9PtYVuf9eI4VUS/72Bz+NbzzWjKk1yPnkop66e7bZW62EqbueO6ZrWpaF8AYLvSiVmMxjaULu8pSxy2K4jWb6GZNLWPxtc65K11HI9vLbOghORyGY/hxX05b6bY2dl9itrO3htcEeTHGFTnr8o4qkvhTw6ibV0LTQu8PgWqfe9enWunD57QpVJzdN3cm/s9ejum9PJol0m1a5Tk8ZaXB4tg8LuZv7QlhEikJ8g4yBn1/CvLvDHiLQ/Bd14q07xTCyX81w7DfCW+0Ic4UEA4B/LmvbDYWZvVvTawG6VdizmMbwvoG64qG90bS9SkSS+060unj5RpoVcr9MivOw2Nw1KLpyg+WSV7PW6d7rTbyLcW9TzXUfEj6f8AB3+1fC+jvo8ckgQIYwTGpODIPX6mvMdav4ZotNEfja51uVrmOR7eW1dBCcjkMx/DivqNoYmhMLRoYiNpQqNuPTFZa+FPDqoUXQtNClt5AtUxu9enWu3BZ1Qw/M3Td22909H0bab08miZU2+pyHxQ1K4ubLTfCWnMftusyBHx1WIfeNdna6bBo/htdOtlCw21sY1H0XrWTaeDvL8dXXii8vftMjRCG1h8raLdfY5OT+A611BAZSrAEEYIPevMxFemqVOhSd0tX5yf+S0+8tJ3bZ5D8NLeCT4Wa+XhjYvLc7iVBzheM1gJY3l/+ztGtoHfybkyyKgySgbn8ute52ulafZWslraWNtBbyEl4oogqsT1yBwc0+zsLPT7UWtlaw29uM4ihjCqM9eBxXc85SqyqRjvNTV/K+hPs9LeR84WWnaV4hl0rTW+IOo3cszqEtHsZWELehy+PbIr0jWk8r41eFoy24pZOufXANegWuiaTY3T3VpplnBcP96WKBVZvqQM1LJp1jNfRX0lnA93ECsc7RgugPYN1FViM6VWpdJ8vLJa8u8lbokJU7I8fbxJo3hn43a5da1N5MMlssaSeUXw3ynsCelaXwxmhvfFXizxBZRmDRZ3HlErtDEck4/P862rPwVPL8Rtb1nU7W0n0u7gWKOKUByxGOSpGMcV0Wu+HzqXhi40XTLiPTEmTyw8UIIRe4CgjrV4nG4ZwVKO8owjJ3uklZvRK90EYy3ON8CRv4s8Z6t40uFJt42NnpwI4CDqw/z3qv8AFF49M8Y+Fdb1KJpdHtpGWbCbgjZyCR/npXomgaLb+HtCtNKtf9Vbxhd2MFj3J+pq7c2tveQNBdQRzQuMNHIoZT9Qa5P7SjHG+1irwS5Utvdtb7+vqVye7Y8aXxJo3ib43aFdaLN50McDo8nlFMnB9QDUlh4l03wV8WPFLa9JJax3m14ZPKZgw49ATXU3PgqdfiTo+rada2trpVhbsjIgCcnPCqB712N5pGm6hLFLe6fa3MkRzG80KuU+hI4rrrY/CxUYJNwdPlauuZe83va1/kSoy363PIfh9Mde/wCE/l04tm7YmDIwTkPjivP9MSyi0CSy1HxtqWmTIzRy6StpI4znpwwU598V9QWmmWFhLNLZ2VvbyTndK0UQUyH1JHWopdD0me+W+l0yzku16TtApcf8Cxmrp59CFWbUGoy5WtrrlVuqa/C4nSbSPNfEOheH9H+Fukabreq3YhikDWt9DbsGRmJIJXnAAPTNUvhx4ovpfG76NHq6a/p725Y3xtTFIm3oCSMn8c9a9int4bmFoZ4kliYYZHUMD+BqvYaTp2lIy6fYW1orHLCCJUz+QrjWaQlhp06sXKUrvW1k31Wl0/R2ZXI7po8p0vXdM0D41eI01OUwm8EcVuPKLb2OMAYHH1rS07/k4DVADz/Zw/8AZa9Dm0fTLm+jvp9PtZbuP7k7wqXX6NjIp66bYpqDagtnbreuuxrgRjzCvoW64pTzKlK7UXdw5HrpdW1/AFB/ieM+EvEmieCNW8T2HilWgvprtpA7wM/nIc4AIB9fpzUfh62mj+DXjG8MLw2d48stqjDHyeoHp2/CvZr7RtL1ORJL/TrS6ePlGmhVyv0yKnms7W4s2tJ7eKS2ddjQugKFfTHTFbTzim/eUHzScXLXT3f5VbS/mCps8l1K1t/+GdISII8i1Rwdo+9u6/Wk8TJ4fl+HnhN9a1K7065WCNrS8giZ/LbYMlsdv1r1ZtK059NGnPY2zWIXaLYxL5ePTb0pz6dYy2K2MlnbvaKoUQNGCgA6Db0xWcM1jGSdn8cpaNXs1a2qf5WYezPLfhb4pv77xLqGkvqEesWMcIlXUhbmJiRgANkAnr39Kt+HgfG3xPvvED/NpmjZtbPPRpP4mH+fSu5utAhTQbvTdFW30pp4yiyQQABCeM7RjJpnhPw3b+E/D1vpNu/m+XlpJSuDI56sRTrY/Dy9rWpLllJKKXl9qWiSu9tPMFF6Jm3RRRXhmoUUUUAFFFFABXmVz/ycxoH/AGDH/wDQJq9NrzK5/wCTmNA/7Bj/APoE1fScK/8AIwXozGv8B7VRRRX6acQUUUUAFFFFABRRRQAUUUUAFFFFABRRRQAUUUUAFFFFABWH4z/5EbxB/wBg24/9FtW5R1oA+avAHxY0Twt4NstHvbLUpLiBpCzQxKVO52YYywPQ+ldN/wAL58Nf9A7WP+/Kf/F17b5af3F/Kjy0/uL+VeBW4bwFapKrNO8m29e5qq0krHiX/C+fDX/QO1j/AL8p/wDF0f8AC+fDX/QO1j/vyn/xde2+Wn9xfyo8tP7i/lWf+quXdn94/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sfw54qs/GP7QGh6nYQXMUCWUkJFwgVtwjlPYnj5hX0L5af3F/KgIoOQoB9hXXgsjwmCq+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3" name="TextBox 2"/>
          <p:cNvSpPr txBox="1"/>
          <p:nvPr/>
        </p:nvSpPr>
        <p:spPr>
          <a:xfrm>
            <a:off x="1954934" y="5774025"/>
            <a:ext cx="8177349" cy="830997"/>
          </a:xfrm>
          <a:prstGeom prst="rect">
            <a:avLst/>
          </a:prstGeom>
          <a:noFill/>
        </p:spPr>
        <p:txBody>
          <a:bodyPr wrap="square" rtlCol="0">
            <a:spAutoFit/>
          </a:bodyPr>
          <a:lstStyle/>
          <a:p>
            <a:pPr algn="ctr"/>
            <a:r>
              <a:rPr lang="en-US" sz="4800" dirty="0">
                <a:hlinkClick r:id="rId2"/>
              </a:rPr>
              <a:t>Michelle.Lake@Concordia.ca</a:t>
            </a:r>
            <a:r>
              <a:rPr lang="en-US" sz="4800" dirty="0"/>
              <a:t> </a:t>
            </a:r>
            <a:endParaRPr lang="en-CA" sz="3200" dirty="0"/>
          </a:p>
        </p:txBody>
      </p:sp>
      <p:pic>
        <p:nvPicPr>
          <p:cNvPr id="6" name="Content Placeholder 2" descr="image">
            <a:hlinkClick r:id="rId3"/>
            <a:extLst>
              <a:ext uri="{FF2B5EF4-FFF2-40B4-BE49-F238E27FC236}">
                <a16:creationId xmlns:a16="http://schemas.microsoft.com/office/drawing/2014/main" id="{BBD6E63B-357B-0836-BF5E-0B6B9B79C7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49215" y="2108310"/>
            <a:ext cx="7893569" cy="347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9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242F01-4B38-EC1F-D005-B9F6BE1AC773}"/>
              </a:ext>
            </a:extLst>
          </p:cNvPr>
          <p:cNvPicPr>
            <a:picLocks noChangeAspect="1"/>
          </p:cNvPicPr>
          <p:nvPr/>
        </p:nvPicPr>
        <p:blipFill>
          <a:blip r:embed="rId2"/>
          <a:stretch>
            <a:fillRect/>
          </a:stretch>
        </p:blipFill>
        <p:spPr>
          <a:xfrm>
            <a:off x="964048" y="342900"/>
            <a:ext cx="10263903" cy="6331671"/>
          </a:xfrm>
          <a:prstGeom prst="rect">
            <a:avLst/>
          </a:prstGeom>
        </p:spPr>
      </p:pic>
      <p:pic>
        <p:nvPicPr>
          <p:cNvPr id="7" name="Picture 6">
            <a:extLst>
              <a:ext uri="{FF2B5EF4-FFF2-40B4-BE49-F238E27FC236}">
                <a16:creationId xmlns:a16="http://schemas.microsoft.com/office/drawing/2014/main" id="{FEE723AF-5D8F-5C3C-818D-06AA8E476FD5}"/>
              </a:ext>
            </a:extLst>
          </p:cNvPr>
          <p:cNvPicPr>
            <a:picLocks noChangeAspect="1"/>
          </p:cNvPicPr>
          <p:nvPr/>
        </p:nvPicPr>
        <p:blipFill>
          <a:blip r:embed="rId3"/>
          <a:stretch>
            <a:fillRect/>
          </a:stretch>
        </p:blipFill>
        <p:spPr>
          <a:xfrm>
            <a:off x="0" y="23180"/>
            <a:ext cx="12192000" cy="319720"/>
          </a:xfrm>
          <a:prstGeom prst="rect">
            <a:avLst/>
          </a:prstGeom>
        </p:spPr>
      </p:pic>
    </p:spTree>
    <p:extLst>
      <p:ext uri="{BB962C8B-B14F-4D97-AF65-F5344CB8AC3E}">
        <p14:creationId xmlns:p14="http://schemas.microsoft.com/office/powerpoint/2010/main" val="211341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31A3-A145-4738-B3BE-009454974D9E}"/>
              </a:ext>
            </a:extLst>
          </p:cNvPr>
          <p:cNvSpPr>
            <a:spLocks noGrp="1"/>
          </p:cNvSpPr>
          <p:nvPr>
            <p:ph type="title"/>
          </p:nvPr>
        </p:nvSpPr>
        <p:spPr/>
        <p:txBody>
          <a:bodyPr>
            <a:normAutofit fontScale="90000"/>
          </a:bodyPr>
          <a:lstStyle/>
          <a:p>
            <a:r>
              <a:rPr lang="en-US" dirty="0"/>
              <a:t>The Oxford Handbook of Israeli Politics and Society edited by Reuven Y. </a:t>
            </a:r>
            <a:r>
              <a:rPr lang="en-US" dirty="0" err="1"/>
              <a:t>Hazan</a:t>
            </a:r>
            <a:r>
              <a:rPr lang="en-US" dirty="0"/>
              <a:t>, et al., Oxford University Press, 2021.</a:t>
            </a:r>
            <a:endParaRPr lang="en-CA" dirty="0"/>
          </a:p>
        </p:txBody>
      </p:sp>
      <p:pic>
        <p:nvPicPr>
          <p:cNvPr id="4" name="Content Placeholder 3">
            <a:extLst>
              <a:ext uri="{FF2B5EF4-FFF2-40B4-BE49-F238E27FC236}">
                <a16:creationId xmlns:a16="http://schemas.microsoft.com/office/drawing/2014/main" id="{BF77D248-F348-41E8-A697-FB0344F586F1}"/>
              </a:ext>
            </a:extLst>
          </p:cNvPr>
          <p:cNvPicPr>
            <a:picLocks noGrp="1" noChangeAspect="1"/>
          </p:cNvPicPr>
          <p:nvPr>
            <p:ph idx="1"/>
          </p:nvPr>
        </p:nvPicPr>
        <p:blipFill>
          <a:blip r:embed="rId2"/>
          <a:stretch>
            <a:fillRect/>
          </a:stretch>
        </p:blipFill>
        <p:spPr>
          <a:xfrm>
            <a:off x="617220" y="2568887"/>
            <a:ext cx="11361420" cy="3242763"/>
          </a:xfrm>
          <a:prstGeom prst="rect">
            <a:avLst/>
          </a:prstGeom>
        </p:spPr>
      </p:pic>
    </p:spTree>
    <p:extLst>
      <p:ext uri="{BB962C8B-B14F-4D97-AF65-F5344CB8AC3E}">
        <p14:creationId xmlns:p14="http://schemas.microsoft.com/office/powerpoint/2010/main" val="157375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AA51D1-6305-4933-B4AC-A3510380A1AF}"/>
              </a:ext>
            </a:extLst>
          </p:cNvPr>
          <p:cNvPicPr>
            <a:picLocks noChangeAspect="1"/>
          </p:cNvPicPr>
          <p:nvPr/>
        </p:nvPicPr>
        <p:blipFill>
          <a:blip r:embed="rId2"/>
          <a:stretch>
            <a:fillRect/>
          </a:stretch>
        </p:blipFill>
        <p:spPr>
          <a:xfrm>
            <a:off x="1195552" y="692467"/>
            <a:ext cx="10131578" cy="4633913"/>
          </a:xfrm>
          <a:prstGeom prst="rect">
            <a:avLst/>
          </a:prstGeom>
        </p:spPr>
      </p:pic>
      <p:sp>
        <p:nvSpPr>
          <p:cNvPr id="5" name="Arrow: Up 4">
            <a:extLst>
              <a:ext uri="{FF2B5EF4-FFF2-40B4-BE49-F238E27FC236}">
                <a16:creationId xmlns:a16="http://schemas.microsoft.com/office/drawing/2014/main" id="{12DF423D-43F5-463E-9F14-63C0BEB7E514}"/>
              </a:ext>
            </a:extLst>
          </p:cNvPr>
          <p:cNvSpPr/>
          <p:nvPr/>
        </p:nvSpPr>
        <p:spPr>
          <a:xfrm>
            <a:off x="1775792" y="3856382"/>
            <a:ext cx="1126434" cy="190831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5FE0E116-4F55-445B-98FE-EAC9D2EB709A}"/>
              </a:ext>
            </a:extLst>
          </p:cNvPr>
          <p:cNvPicPr>
            <a:picLocks noChangeAspect="1"/>
          </p:cNvPicPr>
          <p:nvPr/>
        </p:nvPicPr>
        <p:blipFill>
          <a:blip r:embed="rId3"/>
          <a:stretch>
            <a:fillRect/>
          </a:stretch>
        </p:blipFill>
        <p:spPr>
          <a:xfrm>
            <a:off x="119062" y="523875"/>
            <a:ext cx="11953875" cy="5810250"/>
          </a:xfrm>
          <a:prstGeom prst="rect">
            <a:avLst/>
          </a:prstGeom>
        </p:spPr>
      </p:pic>
      <p:sp>
        <p:nvSpPr>
          <p:cNvPr id="7" name="Oval 6">
            <a:extLst>
              <a:ext uri="{FF2B5EF4-FFF2-40B4-BE49-F238E27FC236}">
                <a16:creationId xmlns:a16="http://schemas.microsoft.com/office/drawing/2014/main" id="{C1A7FD57-CB8C-4C4A-A405-9245DF331DC2}"/>
              </a:ext>
            </a:extLst>
          </p:cNvPr>
          <p:cNvSpPr/>
          <p:nvPr/>
        </p:nvSpPr>
        <p:spPr>
          <a:xfrm>
            <a:off x="768626" y="4320209"/>
            <a:ext cx="2332383" cy="56984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846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355E51-84A4-4B2D-8A8F-60D44616F7B9}"/>
              </a:ext>
            </a:extLst>
          </p:cNvPr>
          <p:cNvPicPr>
            <a:picLocks noChangeAspect="1"/>
          </p:cNvPicPr>
          <p:nvPr/>
        </p:nvPicPr>
        <p:blipFill>
          <a:blip r:embed="rId2"/>
          <a:stretch>
            <a:fillRect/>
          </a:stretch>
        </p:blipFill>
        <p:spPr>
          <a:xfrm>
            <a:off x="1433512" y="100618"/>
            <a:ext cx="9324975" cy="2524125"/>
          </a:xfrm>
          <a:prstGeom prst="rect">
            <a:avLst/>
          </a:prstGeom>
        </p:spPr>
      </p:pic>
      <p:pic>
        <p:nvPicPr>
          <p:cNvPr id="3" name="Picture 2">
            <a:extLst>
              <a:ext uri="{FF2B5EF4-FFF2-40B4-BE49-F238E27FC236}">
                <a16:creationId xmlns:a16="http://schemas.microsoft.com/office/drawing/2014/main" id="{502BAED1-ECD9-48BA-B1A0-AF787F49B582}"/>
              </a:ext>
            </a:extLst>
          </p:cNvPr>
          <p:cNvPicPr>
            <a:picLocks noChangeAspect="1"/>
          </p:cNvPicPr>
          <p:nvPr/>
        </p:nvPicPr>
        <p:blipFill>
          <a:blip r:embed="rId3"/>
          <a:stretch>
            <a:fillRect/>
          </a:stretch>
        </p:blipFill>
        <p:spPr>
          <a:xfrm>
            <a:off x="1319065" y="608827"/>
            <a:ext cx="9439422" cy="5640346"/>
          </a:xfrm>
          <a:prstGeom prst="rect">
            <a:avLst/>
          </a:prstGeom>
        </p:spPr>
      </p:pic>
      <p:sp>
        <p:nvSpPr>
          <p:cNvPr id="4" name="Callout: Left Arrow 3">
            <a:extLst>
              <a:ext uri="{FF2B5EF4-FFF2-40B4-BE49-F238E27FC236}">
                <a16:creationId xmlns:a16="http://schemas.microsoft.com/office/drawing/2014/main" id="{9058E708-1F3C-47CB-9F68-BB2C3D9E6FFE}"/>
              </a:ext>
            </a:extLst>
          </p:cNvPr>
          <p:cNvSpPr/>
          <p:nvPr/>
        </p:nvSpPr>
        <p:spPr>
          <a:xfrm>
            <a:off x="3352800" y="3101009"/>
            <a:ext cx="3034748" cy="993913"/>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 online</a:t>
            </a:r>
            <a:endParaRPr lang="en-CA" dirty="0"/>
          </a:p>
        </p:txBody>
      </p:sp>
      <p:sp>
        <p:nvSpPr>
          <p:cNvPr id="5" name="Callout: Down Arrow 4">
            <a:extLst>
              <a:ext uri="{FF2B5EF4-FFF2-40B4-BE49-F238E27FC236}">
                <a16:creationId xmlns:a16="http://schemas.microsoft.com/office/drawing/2014/main" id="{87526D96-D96C-49BA-B3DB-78D97E21E746}"/>
              </a:ext>
            </a:extLst>
          </p:cNvPr>
          <p:cNvSpPr/>
          <p:nvPr/>
        </p:nvSpPr>
        <p:spPr>
          <a:xfrm>
            <a:off x="7209183" y="3101009"/>
            <a:ext cx="1762539" cy="2067339"/>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Borrow or scan chapters from the print book</a:t>
            </a:r>
            <a:endParaRPr lang="en-CA" dirty="0"/>
          </a:p>
        </p:txBody>
      </p:sp>
      <p:sp>
        <p:nvSpPr>
          <p:cNvPr id="6" name="Arrow: Left 5">
            <a:extLst>
              <a:ext uri="{FF2B5EF4-FFF2-40B4-BE49-F238E27FC236}">
                <a16:creationId xmlns:a16="http://schemas.microsoft.com/office/drawing/2014/main" id="{EB622D5B-561C-4D8E-9118-1AD1EB1713F3}"/>
              </a:ext>
            </a:extLst>
          </p:cNvPr>
          <p:cNvSpPr/>
          <p:nvPr/>
        </p:nvSpPr>
        <p:spPr>
          <a:xfrm>
            <a:off x="9475304" y="5625134"/>
            <a:ext cx="649357" cy="3781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3BB63350-A444-4E22-8294-2A98DFB5E2D6}"/>
              </a:ext>
            </a:extLst>
          </p:cNvPr>
          <p:cNvPicPr>
            <a:picLocks noChangeAspect="1"/>
          </p:cNvPicPr>
          <p:nvPr/>
        </p:nvPicPr>
        <p:blipFill>
          <a:blip r:embed="rId4"/>
          <a:stretch>
            <a:fillRect/>
          </a:stretch>
        </p:blipFill>
        <p:spPr>
          <a:xfrm>
            <a:off x="2119311" y="538162"/>
            <a:ext cx="7953375" cy="5781675"/>
          </a:xfrm>
          <a:prstGeom prst="rect">
            <a:avLst/>
          </a:prstGeom>
        </p:spPr>
      </p:pic>
      <p:sp>
        <p:nvSpPr>
          <p:cNvPr id="8" name="Rectangle: Rounded Corners 7">
            <a:extLst>
              <a:ext uri="{FF2B5EF4-FFF2-40B4-BE49-F238E27FC236}">
                <a16:creationId xmlns:a16="http://schemas.microsoft.com/office/drawing/2014/main" id="{FC414212-77B8-4C10-AE1E-BAC99B571880}"/>
              </a:ext>
            </a:extLst>
          </p:cNvPr>
          <p:cNvSpPr/>
          <p:nvPr/>
        </p:nvSpPr>
        <p:spPr>
          <a:xfrm>
            <a:off x="2305878" y="946758"/>
            <a:ext cx="2411896" cy="208358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048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theme/theme1.xml><?xml version="1.0" encoding="utf-8"?>
<a:theme xmlns:a="http://schemas.openxmlformats.org/drawingml/2006/main" name="AccentBoxVTI">
  <a:themeElements>
    <a:clrScheme name="AnalogousFromLightSeedRightStep">
      <a:dk1>
        <a:srgbClr val="000000"/>
      </a:dk1>
      <a:lt1>
        <a:srgbClr val="FFFFFF"/>
      </a:lt1>
      <a:dk2>
        <a:srgbClr val="413324"/>
      </a:dk2>
      <a:lt2>
        <a:srgbClr val="E2E7E8"/>
      </a:lt2>
      <a:accent1>
        <a:srgbClr val="C49792"/>
      </a:accent1>
      <a:accent2>
        <a:srgbClr val="BA9D7F"/>
      </a:accent2>
      <a:accent3>
        <a:srgbClr val="A8A57F"/>
      </a:accent3>
      <a:accent4>
        <a:srgbClr val="98AB74"/>
      </a:accent4>
      <a:accent5>
        <a:srgbClr val="8DAC83"/>
      </a:accent5>
      <a:accent6>
        <a:srgbClr val="78AF81"/>
      </a:accent6>
      <a:hlink>
        <a:srgbClr val="588C91"/>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1188</TotalTime>
  <Words>1405</Words>
  <Application>Microsoft Office PowerPoint</Application>
  <PresentationFormat>Widescreen</PresentationFormat>
  <Paragraphs>145</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Avenir Next LT Pro</vt:lpstr>
      <vt:lpstr>Calibri</vt:lpstr>
      <vt:lpstr>AccentBoxVTI</vt:lpstr>
      <vt:lpstr>POLI 322: Israeli Political System Library Workshop</vt:lpstr>
      <vt:lpstr>Who am I?</vt:lpstr>
      <vt:lpstr>The Librar(ies)</vt:lpstr>
      <vt:lpstr>Library Services</vt:lpstr>
      <vt:lpstr>How can I find out if the library has access to an item I’m looking for?</vt:lpstr>
      <vt:lpstr>PowerPoint Presentation</vt:lpstr>
      <vt:lpstr>The Oxford Handbook of Israeli Politics and Society edited by Reuven Y. Hazan, et al., Oxford University Press, 2021.</vt:lpstr>
      <vt:lpstr>PowerPoint Presentation</vt:lpstr>
      <vt:lpstr>PowerPoint Presentation</vt:lpstr>
      <vt:lpstr>Nikolenyi, C. (2020). The 2018 Municipal Elections in Jerusalem: A Tale of Fragmentation and Polarization. Contemporary Review of the Middle East, 71(1): pp. 6-24. </vt:lpstr>
      <vt:lpstr>PowerPoint Presentation</vt:lpstr>
      <vt:lpstr>PowerPoint Presentation</vt:lpstr>
      <vt:lpstr>Subject Guide: Political Science</vt:lpstr>
      <vt:lpstr>PowerPoint Presentation</vt:lpstr>
      <vt:lpstr>PowerPoint Presentation</vt:lpstr>
      <vt:lpstr>PowerPoint Presentation</vt:lpstr>
      <vt:lpstr>Types of sources</vt:lpstr>
      <vt:lpstr>Israel Democracy Institute </vt:lpstr>
      <vt:lpstr>National Library of Israel: Primary Sources &amp; Election Chronicles</vt:lpstr>
      <vt:lpstr>Searching News sources:  International Newsstream</vt:lpstr>
      <vt:lpstr>Searching news sources: Jerusalem Post</vt:lpstr>
      <vt:lpstr>PowerPoint Presentation</vt:lpstr>
      <vt:lpstr>Searching news sources: Jerusalem Post</vt:lpstr>
      <vt:lpstr>Advanced Google – searching smarter</vt:lpstr>
      <vt:lpstr>Scholarly Sources: Books and Articles</vt:lpstr>
      <vt:lpstr>How do we combine search words for the best possible results?</vt:lpstr>
      <vt:lpstr>How do we combine search words for the best possible results?</vt:lpstr>
      <vt:lpstr>Avoid Searching with Linking words</vt:lpstr>
      <vt:lpstr>Topic: An important characteristic feature of the Israeli party system is the gradual demise of the Left following its four decades of dominance from 1948 to 1977. Explain this seemingly irreversible electoral decline!</vt:lpstr>
      <vt:lpstr>PowerPoint Presentation</vt:lpstr>
      <vt:lpstr>PowerPoint Presentation</vt:lpstr>
      <vt:lpstr>PowerPoint Presentation</vt:lpstr>
      <vt:lpstr>How do I know if a book is academic?</vt:lpstr>
      <vt:lpstr>How do I know if a book is academic?</vt:lpstr>
      <vt:lpstr>Topic: The Abraham Accords led to an expansion in Israel’s formal diplomatic relations with Arab states in the Middle East. Compare and contrast the establishment of these formal ties with those that Israel had concluded with Egypt in 1979 and with Jordan in 1994!</vt:lpstr>
      <vt:lpstr>PowerPoint Presentation</vt:lpstr>
      <vt:lpstr>Political Science Complete: Articles</vt:lpstr>
      <vt:lpstr>PowerPoint Presentation</vt:lpstr>
      <vt:lpstr>PowerPoint Presentation</vt:lpstr>
      <vt:lpstr>PowerPoint Presentation</vt:lpstr>
      <vt:lpstr>PowerPoint Presentation</vt:lpstr>
      <vt:lpstr>PowerPoint Presentation</vt:lpstr>
      <vt:lpstr>PowerPoint Presentation</vt:lpstr>
      <vt:lpstr>What is peer review?   What are peer reviewed, scholarly articles?</vt:lpstr>
      <vt:lpstr>Has the article gone through the peer review process? What is peer review?  Peer review is a system used to decide if an article should be published in a peer-reviewed journal. Each paper submitted to a peer-reviewed journal is read and evaluated by experts in the article’s subject area.   The reviewers assess the article’s validity, importance, and originality, and then recommend whether it should be printed in the journal.   The reviewers’ suggestions are considered by the journal’s editor, who makes the final decision about whether to accept or reject the article.   Criteria for evaluating academic or scholarly articles </vt:lpstr>
      <vt:lpstr>PowerPoint Presentation</vt:lpstr>
      <vt:lpstr>PowerPoint Presentation</vt:lpstr>
      <vt:lpstr>Citing your sources</vt:lpstr>
      <vt:lpstr>Citation Resources </vt:lpstr>
      <vt:lpstr>Wrap up</vt:lpstr>
      <vt:lpstr>Need help, ask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 322: Israeli Politics and Government</dc:title>
  <dc:creator>Michelle Lake</dc:creator>
  <cp:lastModifiedBy>Michelle Lake</cp:lastModifiedBy>
  <cp:revision>16</cp:revision>
  <dcterms:created xsi:type="dcterms:W3CDTF">2022-10-13T16:15:39Z</dcterms:created>
  <dcterms:modified xsi:type="dcterms:W3CDTF">2024-11-07T23:14:25Z</dcterms:modified>
</cp:coreProperties>
</file>